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 id="2147483772" r:id="rId2"/>
  </p:sldMasterIdLst>
  <p:notesMasterIdLst>
    <p:notesMasterId r:id="rId23"/>
  </p:notesMasterIdLst>
  <p:handoutMasterIdLst>
    <p:handoutMasterId r:id="rId24"/>
  </p:handoutMasterIdLst>
  <p:sldIdLst>
    <p:sldId id="289" r:id="rId3"/>
    <p:sldId id="258" r:id="rId4"/>
    <p:sldId id="266" r:id="rId5"/>
    <p:sldId id="259" r:id="rId6"/>
    <p:sldId id="261" r:id="rId7"/>
    <p:sldId id="290" r:id="rId8"/>
    <p:sldId id="262" r:id="rId9"/>
    <p:sldId id="264" r:id="rId10"/>
    <p:sldId id="265" r:id="rId11"/>
    <p:sldId id="270" r:id="rId12"/>
    <p:sldId id="272" r:id="rId13"/>
    <p:sldId id="273" r:id="rId14"/>
    <p:sldId id="274" r:id="rId15"/>
    <p:sldId id="275" r:id="rId16"/>
    <p:sldId id="276" r:id="rId17"/>
    <p:sldId id="284" r:id="rId18"/>
    <p:sldId id="286" r:id="rId19"/>
    <p:sldId id="279" r:id="rId20"/>
    <p:sldId id="280" r:id="rId21"/>
    <p:sldId id="288" r:id="rId22"/>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66CC"/>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819" autoAdjust="0"/>
  </p:normalViewPr>
  <p:slideViewPr>
    <p:cSldViewPr>
      <p:cViewPr varScale="1">
        <p:scale>
          <a:sx n="48" d="100"/>
          <a:sy n="48" d="100"/>
        </p:scale>
        <p:origin x="-58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r>
              <a:rPr lang="en-US"/>
              <a:t>ISO Consultants Delhi ISO 9001 2008 Consultants ISO Certificate India ISO 9001 2000 ISO Certification delhi</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695EB981-B77B-46BF-B58F-C73DBD955B13}" type="datetimeFigureOut">
              <a:rPr lang="en-US"/>
              <a:pPr>
                <a:defRPr/>
              </a:pPr>
              <a:t>7/5/2009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r>
              <a:rPr lang="en-US"/>
              <a:t>Contact for Quick and best service for ISO 9001 2008, ISO 9001:2000 Certificate Consultancy in India Delhi Hyderabad Tamilnadu</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31D94A8-EFCE-4A14-B4CE-3A9ECA50EA9F}" type="slidenum">
              <a:rPr lang="en-US"/>
              <a:pPr>
                <a:defRPr/>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r>
              <a:rPr lang="en-CA"/>
              <a:t>ISO Consultants Delhi ISO 9001 2008 Consultants ISO Certificate India ISO 9001 2000 ISO Certification delhi</a:t>
            </a: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CA"/>
          </a:p>
        </p:txBody>
      </p:sp>
      <p:sp>
        <p:nvSpPr>
          <p:cNvPr id="348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r>
              <a:rPr lang="en-US"/>
              <a:t>Contact for Quick and best service for ISO 9001 2008, ISO 9001:2000 Certificate Consultancy in India Delhi Hyderabad Tamilnadu</a:t>
            </a:r>
            <a:endParaRPr lang="en-CA"/>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BE968BC-1903-4B8C-8535-9BE165DBE165}" type="slidenum">
              <a:rPr lang="en-CA"/>
              <a:pPr>
                <a:defRPr/>
              </a:pPr>
              <a:t>‹#›</a:t>
            </a:fld>
            <a:endParaRPr lang="en-CA"/>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eaLnBrk="1" hangingPunct="1"/>
            <a:endParaRPr lang="en-US" smtClean="0"/>
          </a:p>
        </p:txBody>
      </p:sp>
      <p:sp>
        <p:nvSpPr>
          <p:cNvPr id="35844" name="Slide Number Placeholder 3"/>
          <p:cNvSpPr>
            <a:spLocks noGrp="1"/>
          </p:cNvSpPr>
          <p:nvPr>
            <p:ph type="sldNum" sz="quarter" idx="5"/>
          </p:nvPr>
        </p:nvSpPr>
        <p:spPr>
          <a:noFill/>
        </p:spPr>
        <p:txBody>
          <a:bodyPr/>
          <a:lstStyle/>
          <a:p>
            <a:fld id="{A9D282D7-3459-4DCF-B66C-369D406DE68D}" type="slidenum">
              <a:rPr lang="en-CA"/>
              <a:pPr/>
              <a:t>1</a:t>
            </a:fld>
            <a:endParaRPr lang="en-CA"/>
          </a:p>
        </p:txBody>
      </p:sp>
      <p:sp>
        <p:nvSpPr>
          <p:cNvPr id="35845" name="Footer Placeholder 4"/>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35846" name="Header Placeholder 5"/>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CCF3254-5409-479F-B7C5-437AC7E3EDB5}" type="slidenum">
              <a:rPr lang="en-CA"/>
              <a:pPr/>
              <a:t>11</a:t>
            </a:fld>
            <a:endParaRPr lang="en-CA"/>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
        <p:nvSpPr>
          <p:cNvPr id="45061"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5062"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9871DDF-9959-4285-9564-8A6F84C1760B}" type="slidenum">
              <a:rPr lang="en-CA"/>
              <a:pPr/>
              <a:t>12</a:t>
            </a:fld>
            <a:endParaRPr lang="en-CA"/>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
        <p:nvSpPr>
          <p:cNvPr id="46085"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6086"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B2294CB-A8D3-47D4-B227-5366C3A347C4}" type="slidenum">
              <a:rPr lang="en-CA"/>
              <a:pPr/>
              <a:t>13</a:t>
            </a:fld>
            <a:endParaRPr lang="en-CA"/>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
        <p:nvSpPr>
          <p:cNvPr id="47109"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7110"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8BE838D-45B1-4939-ABCA-62DBE2DF2C0B}" type="slidenum">
              <a:rPr lang="en-CA"/>
              <a:pPr/>
              <a:t>14</a:t>
            </a:fld>
            <a:endParaRPr lang="en-CA"/>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
        <p:nvSpPr>
          <p:cNvPr id="48133"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8134"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FBE79F04-44A4-4113-938C-338A89E2EEB2}" type="slidenum">
              <a:rPr lang="en-CA"/>
              <a:pPr/>
              <a:t>15</a:t>
            </a:fld>
            <a:endParaRPr lang="en-CA"/>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
        <p:nvSpPr>
          <p:cNvPr id="49157"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9158"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5E135A4-0844-406C-9B33-79351A5337A9}" type="slidenum">
              <a:rPr lang="en-CA"/>
              <a:pPr/>
              <a:t>16</a:t>
            </a:fld>
            <a:endParaRPr lang="en-CA"/>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
        <p:nvSpPr>
          <p:cNvPr id="50181"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50182"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5DF3019-1148-47BD-8FD6-74D3C3833A64}" type="slidenum">
              <a:rPr lang="en-CA"/>
              <a:pPr/>
              <a:t>17</a:t>
            </a:fld>
            <a:endParaRPr lang="en-CA"/>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
        <p:nvSpPr>
          <p:cNvPr id="51205"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51206"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DA85F2-BB5A-4CCB-A096-C173308EDAF3}" type="slidenum">
              <a:rPr lang="en-CA"/>
              <a:pPr/>
              <a:t>18</a:t>
            </a:fld>
            <a:endParaRPr lang="en-CA"/>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
        <p:nvSpPr>
          <p:cNvPr id="52229"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52230"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D8281E2-E264-437F-B26E-D23D800F4BA6}" type="slidenum">
              <a:rPr lang="en-CA"/>
              <a:pPr/>
              <a:t>19</a:t>
            </a:fld>
            <a:endParaRPr lang="en-CA"/>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
        <p:nvSpPr>
          <p:cNvPr id="53253"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53254"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F81B8BD5-4AAC-427E-94A2-2A698861FDFC}" type="slidenum">
              <a:rPr lang="en-CA"/>
              <a:pPr/>
              <a:t>20</a:t>
            </a:fld>
            <a:endParaRPr lang="en-CA"/>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
        <p:nvSpPr>
          <p:cNvPr id="54277"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54278"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39B37BD-C11F-4744-A465-C0E31730D9D7}" type="slidenum">
              <a:rPr lang="en-CA"/>
              <a:pPr/>
              <a:t>2</a:t>
            </a:fld>
            <a:endParaRPr lang="en-CA"/>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
        <p:nvSpPr>
          <p:cNvPr id="36869"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36870"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E51BED0-A373-4DDD-947C-BB82DB4860ED}" type="slidenum">
              <a:rPr lang="en-CA"/>
              <a:pPr/>
              <a:t>3</a:t>
            </a:fld>
            <a:endParaRPr lang="en-CA"/>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
        <p:nvSpPr>
          <p:cNvPr id="37893"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37894"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43761F5-A6FD-4072-A7B1-4D9411456984}" type="slidenum">
              <a:rPr lang="en-CA"/>
              <a:pPr/>
              <a:t>4</a:t>
            </a:fld>
            <a:endParaRPr lang="en-CA"/>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
        <p:nvSpPr>
          <p:cNvPr id="38917"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38918"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598CA8C-F53A-4F83-BEAD-8BAC8CF115A1}" type="slidenum">
              <a:rPr lang="en-CA"/>
              <a:pPr/>
              <a:t>5</a:t>
            </a:fld>
            <a:endParaRPr lang="en-CA"/>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
        <p:nvSpPr>
          <p:cNvPr id="39941"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39942"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8DD80E0-BA8D-4B3B-A1ED-BBC87D3EED82}" type="slidenum">
              <a:rPr lang="en-CA"/>
              <a:pPr/>
              <a:t>7</a:t>
            </a:fld>
            <a:endParaRPr lang="en-CA"/>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
        <p:nvSpPr>
          <p:cNvPr id="40965"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0966"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579FFE3-47BF-4AC8-AD03-AA193A48ABF6}" type="slidenum">
              <a:rPr lang="en-CA"/>
              <a:pPr/>
              <a:t>8</a:t>
            </a:fld>
            <a:endParaRPr lang="en-CA"/>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
        <p:nvSpPr>
          <p:cNvPr id="41989"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1990"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C7BFD8AA-752E-4DC0-A874-D58851C9C5CD}" type="slidenum">
              <a:rPr lang="en-CA"/>
              <a:pPr/>
              <a:t>9</a:t>
            </a:fld>
            <a:endParaRPr lang="en-CA"/>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
        <p:nvSpPr>
          <p:cNvPr id="43013"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3014"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201A8AF-523C-4EF8-BA7B-64938F635175}" type="slidenum">
              <a:rPr lang="en-CA"/>
              <a:pPr/>
              <a:t>10</a:t>
            </a:fld>
            <a:endParaRPr lang="en-CA"/>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
        <p:nvSpPr>
          <p:cNvPr id="44037" name="Footer Placeholder 7"/>
          <p:cNvSpPr>
            <a:spLocks noGrp="1"/>
          </p:cNvSpPr>
          <p:nvPr>
            <p:ph type="ftr" sz="quarter" idx="4"/>
          </p:nvPr>
        </p:nvSpPr>
        <p:spPr>
          <a:noFill/>
        </p:spPr>
        <p:txBody>
          <a:bodyPr/>
          <a:lstStyle/>
          <a:p>
            <a:r>
              <a:rPr lang="en-US"/>
              <a:t>Contact for Quick and best service for ISO 9001 2008, ISO 9001:2000 Certificate Consultancy in India Delhi Hyderabad Tamilnadu</a:t>
            </a:r>
            <a:endParaRPr lang="en-CA"/>
          </a:p>
        </p:txBody>
      </p:sp>
      <p:sp>
        <p:nvSpPr>
          <p:cNvPr id="44038" name="Header Placeholder 8"/>
          <p:cNvSpPr>
            <a:spLocks noGrp="1"/>
          </p:cNvSpPr>
          <p:nvPr>
            <p:ph type="hdr" sz="quarter"/>
          </p:nvPr>
        </p:nvSpPr>
        <p:spPr>
          <a:noFill/>
        </p:spPr>
        <p:txBody>
          <a:bodyPr/>
          <a:lstStyle/>
          <a:p>
            <a:r>
              <a:rPr lang="en-CA"/>
              <a:t>ISO Consultants Delhi ISO 9001 2008 Consultants ISO Certificate India ISO 9001 2000 ISO Certification delhi</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6" name="Rectangle 6"/>
          <p:cNvSpPr>
            <a:spLocks noGrp="1" noChangeArrowheads="1"/>
          </p:cNvSpPr>
          <p:nvPr>
            <p:ph type="sldNum" sz="quarter" idx="12"/>
          </p:nvPr>
        </p:nvSpPr>
        <p:spPr>
          <a:ln/>
        </p:spPr>
        <p:txBody>
          <a:bodyPr/>
          <a:lstStyle>
            <a:lvl1pPr>
              <a:defRPr/>
            </a:lvl1pPr>
          </a:lstStyle>
          <a:p>
            <a:pPr>
              <a:defRPr/>
            </a:pPr>
            <a:fld id="{83E6A429-B7C9-4BC2-8665-05CCE1054C3F}"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6" name="Rectangle 6"/>
          <p:cNvSpPr>
            <a:spLocks noGrp="1" noChangeArrowheads="1"/>
          </p:cNvSpPr>
          <p:nvPr>
            <p:ph type="sldNum" sz="quarter" idx="12"/>
          </p:nvPr>
        </p:nvSpPr>
        <p:spPr>
          <a:ln/>
        </p:spPr>
        <p:txBody>
          <a:bodyPr/>
          <a:lstStyle>
            <a:lvl1pPr>
              <a:defRPr/>
            </a:lvl1pPr>
          </a:lstStyle>
          <a:p>
            <a:pPr>
              <a:defRPr/>
            </a:pPr>
            <a:fld id="{065BE3C6-7987-4F21-A566-8D9F83D0B80A}"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6" name="Rectangle 6"/>
          <p:cNvSpPr>
            <a:spLocks noGrp="1" noChangeArrowheads="1"/>
          </p:cNvSpPr>
          <p:nvPr>
            <p:ph type="sldNum" sz="quarter" idx="12"/>
          </p:nvPr>
        </p:nvSpPr>
        <p:spPr>
          <a:ln/>
        </p:spPr>
        <p:txBody>
          <a:bodyPr/>
          <a:lstStyle>
            <a:lvl1pPr>
              <a:defRPr/>
            </a:lvl1pPr>
          </a:lstStyle>
          <a:p>
            <a:pPr>
              <a:defRPr/>
            </a:pPr>
            <a:fld id="{174737CF-E549-44DF-A78D-A5EC007BED34}" type="slidenum">
              <a:rPr lang="en-CA"/>
              <a:pPr>
                <a:defRPr/>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D739A26B-A49D-4E0B-8FDF-618E0972FDA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D509160B-9B1F-4695-828E-8F76498424D6}"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r>
              <a:rPr lang="en-US"/>
              <a:t>Contact ISO 9001 2008 Certificate Consultants in India Mumbai Delhi Haryana Uttranchal Chandigarh Tamil Nadu Bihar Jammu and Kashmir Westbagol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3347BCFB-C885-499D-A5B0-48D1B132128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7" name="Slide Number Placeholder 6"/>
          <p:cNvSpPr>
            <a:spLocks noGrp="1"/>
          </p:cNvSpPr>
          <p:nvPr>
            <p:ph type="sldNum" sz="quarter" idx="12"/>
          </p:nvPr>
        </p:nvSpPr>
        <p:spPr/>
        <p:txBody>
          <a:bodyPr/>
          <a:lstStyle>
            <a:lvl1pPr>
              <a:defRPr/>
            </a:lvl1pPr>
          </a:lstStyle>
          <a:p>
            <a:pPr>
              <a:defRPr/>
            </a:pPr>
            <a:fld id="{1A5B62DB-9BE9-42AE-9EE8-1A35FA5C442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9" name="Slide Number Placeholder 8"/>
          <p:cNvSpPr>
            <a:spLocks noGrp="1"/>
          </p:cNvSpPr>
          <p:nvPr>
            <p:ph type="sldNum" sz="quarter" idx="12"/>
          </p:nvPr>
        </p:nvSpPr>
        <p:spPr/>
        <p:txBody>
          <a:bodyPr/>
          <a:lstStyle>
            <a:lvl1pPr>
              <a:defRPr/>
            </a:lvl1pPr>
          </a:lstStyle>
          <a:p>
            <a:pPr>
              <a:defRPr/>
            </a:pPr>
            <a:fld id="{418F79A6-6296-491B-9678-55CF9A63DD1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7185C94D-C1D3-40C3-8F21-BE0E39E4936F}"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r>
              <a:rPr lang="en-US"/>
              <a:t>Contact ISO 9001 2008 Certificate Consultants in India Mumbai Delhi Haryana Uttranchal Chandigarh Tamil Nadu Bihar Jammu and Kashmir Westbagol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4" name="Slide Number Placeholder 3"/>
          <p:cNvSpPr>
            <a:spLocks noGrp="1"/>
          </p:cNvSpPr>
          <p:nvPr>
            <p:ph type="sldNum" sz="quarter" idx="12"/>
          </p:nvPr>
        </p:nvSpPr>
        <p:spPr/>
        <p:txBody>
          <a:bodyPr/>
          <a:lstStyle>
            <a:lvl1pPr>
              <a:defRPr/>
            </a:lvl1pPr>
          </a:lstStyle>
          <a:p>
            <a:pPr>
              <a:defRPr/>
            </a:pPr>
            <a:fld id="{6ED0A136-47AA-44C0-AE65-725A7EFC268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777DC1FB-C907-4494-A938-9D3C368994A8}"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r>
              <a:rPr lang="en-US"/>
              <a:t>Contact ISO 9001 2008 Certificate Consultants in India Mumbai Delhi Haryana Uttranchal Chandigarh Tamil Nadu Bihar Jammu and Kashmir Westbagol</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6" name="Rectangle 6"/>
          <p:cNvSpPr>
            <a:spLocks noGrp="1" noChangeArrowheads="1"/>
          </p:cNvSpPr>
          <p:nvPr>
            <p:ph type="sldNum" sz="quarter" idx="12"/>
          </p:nvPr>
        </p:nvSpPr>
        <p:spPr>
          <a:ln/>
        </p:spPr>
        <p:txBody>
          <a:bodyPr/>
          <a:lstStyle>
            <a:lvl1pPr>
              <a:defRPr/>
            </a:lvl1pPr>
          </a:lstStyle>
          <a:p>
            <a:pPr>
              <a:defRPr/>
            </a:pPr>
            <a:fld id="{4C4978FF-FD80-40D2-A9DE-A4B950C931BB}" type="slidenum">
              <a:rPr lang="en-CA"/>
              <a:pPr>
                <a:defRPr/>
              </a:pPr>
              <a:t>‹#›</a:t>
            </a:fld>
            <a:endParaRPr lang="en-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10EAC5B0-7DB8-4844-92D0-33C62EE0D953}"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r>
              <a:rPr lang="en-US"/>
              <a:t>Contact ISO 9001 2008 Certificate Consultants in India Mumbai Delhi Haryana Uttranchal Chandigarh Tamil Nadu Bihar Jammu and Kashmir Westbagol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6" name="Slide Number Placeholder 5"/>
          <p:cNvSpPr>
            <a:spLocks noGrp="1"/>
          </p:cNvSpPr>
          <p:nvPr>
            <p:ph type="sldNum" sz="quarter" idx="12"/>
          </p:nvPr>
        </p:nvSpPr>
        <p:spPr/>
        <p:txBody>
          <a:bodyPr/>
          <a:lstStyle>
            <a:lvl1pPr>
              <a:defRPr/>
            </a:lvl1pPr>
          </a:lstStyle>
          <a:p>
            <a:pPr>
              <a:defRPr/>
            </a:pPr>
            <a:fld id="{335BEC25-7247-4882-91CC-2BC2AD46EB3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Contact ISO 9001 2008 Certificate Consultants in India Mumbai Delhi Haryana Uttranchal Chandigarh Tamil Nadu Bihar Jammu and Kashmir Westbagol</a:t>
            </a:r>
          </a:p>
        </p:txBody>
      </p:sp>
      <p:sp>
        <p:nvSpPr>
          <p:cNvPr id="6" name="Slide Number Placeholder 5"/>
          <p:cNvSpPr>
            <a:spLocks noGrp="1"/>
          </p:cNvSpPr>
          <p:nvPr>
            <p:ph type="sldNum" sz="quarter" idx="12"/>
          </p:nvPr>
        </p:nvSpPr>
        <p:spPr/>
        <p:txBody>
          <a:bodyPr/>
          <a:lstStyle>
            <a:lvl1pPr>
              <a:defRPr/>
            </a:lvl1pPr>
          </a:lstStyle>
          <a:p>
            <a:pPr>
              <a:defRPr/>
            </a:pPr>
            <a:fld id="{99107595-89D7-48F0-9342-827F94B2F8D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6" name="Rectangle 6"/>
          <p:cNvSpPr>
            <a:spLocks noGrp="1" noChangeArrowheads="1"/>
          </p:cNvSpPr>
          <p:nvPr>
            <p:ph type="sldNum" sz="quarter" idx="12"/>
          </p:nvPr>
        </p:nvSpPr>
        <p:spPr>
          <a:ln/>
        </p:spPr>
        <p:txBody>
          <a:bodyPr/>
          <a:lstStyle>
            <a:lvl1pPr>
              <a:defRPr/>
            </a:lvl1pPr>
          </a:lstStyle>
          <a:p>
            <a:pPr>
              <a:defRPr/>
            </a:pPr>
            <a:fld id="{10399521-9CF6-4C2A-8F11-29967910202E}"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7" name="Rectangle 6"/>
          <p:cNvSpPr>
            <a:spLocks noGrp="1" noChangeArrowheads="1"/>
          </p:cNvSpPr>
          <p:nvPr>
            <p:ph type="sldNum" sz="quarter" idx="12"/>
          </p:nvPr>
        </p:nvSpPr>
        <p:spPr>
          <a:ln/>
        </p:spPr>
        <p:txBody>
          <a:bodyPr/>
          <a:lstStyle>
            <a:lvl1pPr>
              <a:defRPr/>
            </a:lvl1pPr>
          </a:lstStyle>
          <a:p>
            <a:pPr>
              <a:defRPr/>
            </a:pPr>
            <a:fld id="{52BA599F-33A4-4AEF-A992-B5CD217C0C0B}"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CA"/>
          </a:p>
        </p:txBody>
      </p:sp>
      <p:sp>
        <p:nvSpPr>
          <p:cNvPr id="8"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9" name="Rectangle 6"/>
          <p:cNvSpPr>
            <a:spLocks noGrp="1" noChangeArrowheads="1"/>
          </p:cNvSpPr>
          <p:nvPr>
            <p:ph type="sldNum" sz="quarter" idx="12"/>
          </p:nvPr>
        </p:nvSpPr>
        <p:spPr>
          <a:ln/>
        </p:spPr>
        <p:txBody>
          <a:bodyPr/>
          <a:lstStyle>
            <a:lvl1pPr>
              <a:defRPr/>
            </a:lvl1pPr>
          </a:lstStyle>
          <a:p>
            <a:pPr>
              <a:defRPr/>
            </a:pPr>
            <a:fld id="{F4265593-5E0A-4311-89E9-E2A8F9FC2A08}"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CA"/>
          </a:p>
        </p:txBody>
      </p:sp>
      <p:sp>
        <p:nvSpPr>
          <p:cNvPr id="4"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5" name="Rectangle 6"/>
          <p:cNvSpPr>
            <a:spLocks noGrp="1" noChangeArrowheads="1"/>
          </p:cNvSpPr>
          <p:nvPr>
            <p:ph type="sldNum" sz="quarter" idx="12"/>
          </p:nvPr>
        </p:nvSpPr>
        <p:spPr>
          <a:ln/>
        </p:spPr>
        <p:txBody>
          <a:bodyPr/>
          <a:lstStyle>
            <a:lvl1pPr>
              <a:defRPr/>
            </a:lvl1pPr>
          </a:lstStyle>
          <a:p>
            <a:pPr>
              <a:defRPr/>
            </a:pPr>
            <a:fld id="{2AF3A611-75FD-4451-8AE0-B5ECF0FB40A8}"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CA"/>
          </a:p>
        </p:txBody>
      </p:sp>
      <p:sp>
        <p:nvSpPr>
          <p:cNvPr id="3"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4" name="Rectangle 6"/>
          <p:cNvSpPr>
            <a:spLocks noGrp="1" noChangeArrowheads="1"/>
          </p:cNvSpPr>
          <p:nvPr>
            <p:ph type="sldNum" sz="quarter" idx="12"/>
          </p:nvPr>
        </p:nvSpPr>
        <p:spPr>
          <a:ln/>
        </p:spPr>
        <p:txBody>
          <a:bodyPr/>
          <a:lstStyle>
            <a:lvl1pPr>
              <a:defRPr/>
            </a:lvl1pPr>
          </a:lstStyle>
          <a:p>
            <a:pPr>
              <a:defRPr/>
            </a:pPr>
            <a:fld id="{2C9C3420-07A0-454B-B0B7-BA5A0C69E687}"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7" name="Rectangle 6"/>
          <p:cNvSpPr>
            <a:spLocks noGrp="1" noChangeArrowheads="1"/>
          </p:cNvSpPr>
          <p:nvPr>
            <p:ph type="sldNum" sz="quarter" idx="12"/>
          </p:nvPr>
        </p:nvSpPr>
        <p:spPr>
          <a:ln/>
        </p:spPr>
        <p:txBody>
          <a:bodyPr/>
          <a:lstStyle>
            <a:lvl1pPr>
              <a:defRPr/>
            </a:lvl1pPr>
          </a:lstStyle>
          <a:p>
            <a:pPr>
              <a:defRPr/>
            </a:pPr>
            <a:fld id="{D5F9DE77-80A3-4DDE-AA83-279521E448FF}"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r>
              <a:rPr lang="en-CA"/>
              <a:t>Contact ISO 9001 2008 Certificate Consultants in India Mumbai Delhi Haryana Uttranchal Chandigarh Tamil Nadu Bihar Jammu and Kashmir Westbagol</a:t>
            </a:r>
          </a:p>
        </p:txBody>
      </p:sp>
      <p:sp>
        <p:nvSpPr>
          <p:cNvPr id="7" name="Rectangle 6"/>
          <p:cNvSpPr>
            <a:spLocks noGrp="1" noChangeArrowheads="1"/>
          </p:cNvSpPr>
          <p:nvPr>
            <p:ph type="sldNum" sz="quarter" idx="12"/>
          </p:nvPr>
        </p:nvSpPr>
        <p:spPr>
          <a:ln/>
        </p:spPr>
        <p:txBody>
          <a:bodyPr/>
          <a:lstStyle>
            <a:lvl1pPr>
              <a:defRPr/>
            </a:lvl1pPr>
          </a:lstStyle>
          <a:p>
            <a:pPr>
              <a:defRPr/>
            </a:pPr>
            <a:fld id="{3F904C8B-57C7-4FBB-B042-71E136DB0D19}"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CA"/>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CA"/>
              <a:t>Contact ISO 9001 2008 Certificate Consultants in India Mumbai Delhi Haryana Uttranchal Chandigarh Tamil Nadu Bihar Jammu and Kashmir Westbagol</a:t>
            </a: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8258CC2-B7CE-4E87-A297-E01F4A526AE8}"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2052"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CA"/>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smtClean="0">
                <a:solidFill>
                  <a:schemeClr val="tx2"/>
                </a:solidFill>
              </a:defRPr>
            </a:lvl1pPr>
          </a:lstStyle>
          <a:p>
            <a:pPr>
              <a:defRPr/>
            </a:pPr>
            <a:r>
              <a:rPr lang="en-CA"/>
              <a:t>Contact ISO 9001 2008 Certificate Consultants in India Mumbai Delhi Haryana Uttranchal Chandigarh Tamil Nadu Bihar Jammu and Kashmir Westbagol</a:t>
            </a:r>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F8E848EC-0E32-44E9-824A-E50E4B858E76}"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dt="0"/>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www.isoconsultants/"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hyperlink" Target="http://www.isoconsultantsindia.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www.tc176.org/"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ctrTitle"/>
          </p:nvPr>
        </p:nvSpPr>
        <p:spPr>
          <a:xfrm>
            <a:off x="838200" y="1600200"/>
            <a:ext cx="7772400" cy="1143000"/>
          </a:xfrm>
        </p:spPr>
        <p:txBody>
          <a:bodyPr/>
          <a:lstStyle/>
          <a:p>
            <a:pPr fontAlgn="auto">
              <a:spcAft>
                <a:spcPts val="0"/>
              </a:spcAft>
              <a:defRPr/>
            </a:pPr>
            <a:r>
              <a:rPr lang="en-US">
                <a:effectLst>
                  <a:outerShdw blurRad="38100" dist="38100" dir="2700000" algn="tl">
                    <a:srgbClr val="FFFFFF"/>
                  </a:outerShdw>
                </a:effectLst>
              </a:rPr>
              <a:t>ISO 9001:2008</a:t>
            </a:r>
          </a:p>
        </p:txBody>
      </p:sp>
      <p:sp>
        <p:nvSpPr>
          <p:cNvPr id="14339" name="Rectangle 5"/>
          <p:cNvSpPr>
            <a:spLocks noGrp="1" noChangeArrowheads="1"/>
          </p:cNvSpPr>
          <p:nvPr>
            <p:ph type="subTitle" idx="1"/>
          </p:nvPr>
        </p:nvSpPr>
        <p:spPr>
          <a:xfrm>
            <a:off x="990600" y="3886200"/>
            <a:ext cx="7772400" cy="1752600"/>
          </a:xfrm>
        </p:spPr>
        <p:txBody>
          <a:bodyPr/>
          <a:lstStyle/>
          <a:p>
            <a:pPr>
              <a:lnSpc>
                <a:spcPct val="90000"/>
              </a:lnSpc>
            </a:pPr>
            <a:r>
              <a:rPr lang="en-US" sz="3500" smtClean="0">
                <a:latin typeface="Arial Black" pitchFamily="34" charset="0"/>
              </a:rPr>
              <a:t>What will the November 2008 </a:t>
            </a:r>
          </a:p>
          <a:p>
            <a:pPr>
              <a:lnSpc>
                <a:spcPct val="90000"/>
              </a:lnSpc>
            </a:pPr>
            <a:r>
              <a:rPr lang="en-US" sz="3500" smtClean="0">
                <a:latin typeface="Arial Black" pitchFamily="34" charset="0"/>
              </a:rPr>
              <a:t>amendments to ISO 9001 mean to you?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fontAlgn="auto">
              <a:spcAft>
                <a:spcPts val="0"/>
              </a:spcAft>
              <a:defRPr/>
            </a:pPr>
            <a:r>
              <a:rPr lang="en-CA" sz="2700"/>
              <a:t>ISO 9001:2008				 Changes</a:t>
            </a:r>
          </a:p>
        </p:txBody>
      </p:sp>
      <p:sp>
        <p:nvSpPr>
          <p:cNvPr id="23555" name="Rectangle 3"/>
          <p:cNvSpPr>
            <a:spLocks noGrp="1" noChangeArrowheads="1"/>
          </p:cNvSpPr>
          <p:nvPr>
            <p:ph sz="quarter" idx="1"/>
          </p:nvPr>
        </p:nvSpPr>
        <p:spPr>
          <a:xfrm>
            <a:off x="566738" y="1219200"/>
            <a:ext cx="8272462" cy="4800600"/>
          </a:xfrm>
        </p:spPr>
        <p:txBody>
          <a:bodyPr/>
          <a:lstStyle/>
          <a:p>
            <a:pPr marL="0" indent="0">
              <a:buFontTx/>
              <a:buNone/>
            </a:pPr>
            <a:r>
              <a:rPr lang="en-US" sz="2700" b="1" smtClean="0"/>
              <a:t>Eleven new notes have been added to provide more clarification, and common points of confusion being better defined.</a:t>
            </a:r>
          </a:p>
          <a:p>
            <a:pPr marL="0" indent="0">
              <a:buFontTx/>
              <a:buNone/>
            </a:pPr>
            <a:endParaRPr lang="en-US" sz="1400" b="1" smtClean="0"/>
          </a:p>
          <a:p>
            <a:pPr lvl="1"/>
            <a:r>
              <a:rPr lang="en-US" sz="2300" smtClean="0"/>
              <a:t>Outsourcing is one area where significant clarification has been added, with three additional notes to help the user with interpretation. </a:t>
            </a:r>
          </a:p>
          <a:p>
            <a:pPr lvl="1"/>
            <a:endParaRPr lang="en-US" sz="2300" smtClean="0"/>
          </a:p>
          <a:p>
            <a:pPr lvl="1"/>
            <a:r>
              <a:rPr lang="en-US" sz="2300" smtClean="0"/>
              <a:t>In several places the term "product quality" has been replaced with "conformity to product requirements", putting the emphasis on conformity. </a:t>
            </a:r>
            <a:endParaRPr lang="en-CA" sz="2300" smtClean="0"/>
          </a:p>
          <a:p>
            <a:pPr marL="0" indent="0">
              <a:buFontTx/>
              <a:buNone/>
            </a:pPr>
            <a:endParaRPr lang="en-US" sz="2300" b="1" smtClean="0"/>
          </a:p>
          <a:p>
            <a:pPr marL="0" indent="0"/>
            <a:endParaRPr lang="en-CA" sz="2700" b="1" smtClean="0"/>
          </a:p>
        </p:txBody>
      </p:sp>
      <p:sp>
        <p:nvSpPr>
          <p:cNvPr id="23556"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41811ECC-1BED-4206-949B-8B0256A4F192}" type="slidenum">
              <a:rPr lang="en-US"/>
              <a:pPr/>
              <a:t>10</a:t>
            </a:fld>
            <a:endParaRPr lang="en-US"/>
          </a:p>
        </p:txBody>
      </p:sp>
      <p:sp>
        <p:nvSpPr>
          <p:cNvPr id="23557"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fontAlgn="auto">
              <a:spcAft>
                <a:spcPts val="0"/>
              </a:spcAft>
              <a:defRPr/>
            </a:pPr>
            <a:r>
              <a:rPr lang="en-CA" sz="2700"/>
              <a:t>ISO 9001:2008				 Changes</a:t>
            </a:r>
          </a:p>
        </p:txBody>
      </p:sp>
      <p:sp>
        <p:nvSpPr>
          <p:cNvPr id="24579" name="Rectangle 3"/>
          <p:cNvSpPr>
            <a:spLocks noGrp="1" noChangeArrowheads="1"/>
          </p:cNvSpPr>
          <p:nvPr>
            <p:ph sz="quarter" idx="1"/>
          </p:nvPr>
        </p:nvSpPr>
        <p:spPr>
          <a:xfrm>
            <a:off x="381000" y="1600200"/>
            <a:ext cx="8272463" cy="3886200"/>
          </a:xfrm>
        </p:spPr>
        <p:txBody>
          <a:bodyPr/>
          <a:lstStyle/>
          <a:p>
            <a:pPr marL="0" indent="0">
              <a:buFontTx/>
              <a:buNone/>
            </a:pPr>
            <a:r>
              <a:rPr lang="en-US" b="1" smtClean="0"/>
              <a:t>The proposed changes are numerous, but the message for most users is to review the new amendment for a better understanding of the requirements.</a:t>
            </a:r>
          </a:p>
          <a:p>
            <a:pPr marL="0" indent="0">
              <a:buFontTx/>
              <a:buNone/>
            </a:pPr>
            <a:endParaRPr lang="en-US" b="1" smtClean="0"/>
          </a:p>
          <a:p>
            <a:pPr lvl="1" algn="ctr">
              <a:buFontTx/>
              <a:buNone/>
            </a:pPr>
            <a:r>
              <a:rPr lang="en-US" sz="2500" b="1" i="1" smtClean="0">
                <a:solidFill>
                  <a:srgbClr val="003399"/>
                </a:solidFill>
              </a:rPr>
              <a:t>Do not anticipate making major changes to your quality management system</a:t>
            </a:r>
            <a:r>
              <a:rPr lang="en-US" sz="2500" smtClean="0">
                <a:solidFill>
                  <a:srgbClr val="003399"/>
                </a:solidFill>
              </a:rPr>
              <a:t>. </a:t>
            </a:r>
          </a:p>
          <a:p>
            <a:pPr marL="0" indent="0"/>
            <a:endParaRPr lang="en-US" sz="2500" smtClean="0">
              <a:solidFill>
                <a:srgbClr val="003399"/>
              </a:solidFill>
            </a:endParaRPr>
          </a:p>
        </p:txBody>
      </p:sp>
      <p:sp>
        <p:nvSpPr>
          <p:cNvPr id="24580"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6689C064-1AD6-4BA0-A712-F5B3DAD5F6CA}" type="slidenum">
              <a:rPr lang="en-US"/>
              <a:pPr/>
              <a:t>11</a:t>
            </a:fld>
            <a:endParaRPr lang="en-US"/>
          </a:p>
        </p:txBody>
      </p:sp>
      <p:sp>
        <p:nvSpPr>
          <p:cNvPr id="24581"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fontAlgn="auto">
              <a:spcAft>
                <a:spcPts val="0"/>
              </a:spcAft>
              <a:defRPr/>
            </a:pPr>
            <a:r>
              <a:rPr lang="en-CA" sz="2700"/>
              <a:t>ISO 9001:2008 			FAQ’s</a:t>
            </a:r>
          </a:p>
        </p:txBody>
      </p:sp>
      <p:sp>
        <p:nvSpPr>
          <p:cNvPr id="25603" name="Rectangle 3"/>
          <p:cNvSpPr>
            <a:spLocks noGrp="1" noChangeArrowheads="1"/>
          </p:cNvSpPr>
          <p:nvPr>
            <p:ph sz="quarter" idx="1"/>
          </p:nvPr>
        </p:nvSpPr>
        <p:spPr>
          <a:xfrm>
            <a:off x="304800" y="1447800"/>
            <a:ext cx="8534400" cy="4267200"/>
          </a:xfrm>
        </p:spPr>
        <p:txBody>
          <a:bodyPr/>
          <a:lstStyle/>
          <a:p>
            <a:pPr>
              <a:lnSpc>
                <a:spcPct val="90000"/>
              </a:lnSpc>
              <a:buFontTx/>
              <a:buNone/>
            </a:pPr>
            <a:r>
              <a:rPr lang="en-US" sz="2700" b="1" i="1" smtClean="0">
                <a:solidFill>
                  <a:srgbClr val="003399"/>
                </a:solidFill>
              </a:rPr>
              <a:t>I started an ISO 9001 implementation </a:t>
            </a:r>
          </a:p>
          <a:p>
            <a:pPr>
              <a:lnSpc>
                <a:spcPct val="90000"/>
              </a:lnSpc>
              <a:buFontTx/>
              <a:buNone/>
            </a:pPr>
            <a:r>
              <a:rPr lang="en-US" sz="2700" b="1" i="1" smtClean="0">
                <a:solidFill>
                  <a:srgbClr val="003399"/>
                </a:solidFill>
              </a:rPr>
              <a:t>project prior to the November release, should </a:t>
            </a:r>
          </a:p>
          <a:p>
            <a:pPr>
              <a:lnSpc>
                <a:spcPct val="90000"/>
              </a:lnSpc>
              <a:buFontTx/>
              <a:buNone/>
            </a:pPr>
            <a:r>
              <a:rPr lang="en-US" sz="2700" b="1" i="1" smtClean="0">
                <a:solidFill>
                  <a:srgbClr val="003399"/>
                </a:solidFill>
              </a:rPr>
              <a:t>I stop and start over with the 2008 version?</a:t>
            </a:r>
            <a:r>
              <a:rPr lang="en-US" sz="2700" b="1" i="1" smtClean="0"/>
              <a:t> </a:t>
            </a:r>
            <a:r>
              <a:rPr lang="en-US" sz="2700" b="1" smtClean="0"/>
              <a:t/>
            </a:r>
            <a:br>
              <a:rPr lang="en-US" sz="2700" b="1" smtClean="0"/>
            </a:br>
            <a:endParaRPr lang="en-US" sz="2700" b="1" smtClean="0"/>
          </a:p>
          <a:p>
            <a:pPr marL="914400" lvl="1" indent="0">
              <a:lnSpc>
                <a:spcPct val="90000"/>
              </a:lnSpc>
            </a:pPr>
            <a:r>
              <a:rPr lang="en-US" sz="2700" smtClean="0"/>
              <a:t>There is no reason to stop &amp; start over; the system you are developing based on the 2000 version will comply with the requirements of </a:t>
            </a:r>
          </a:p>
          <a:p>
            <a:pPr marL="914400" lvl="1" indent="0">
              <a:lnSpc>
                <a:spcPct val="90000"/>
              </a:lnSpc>
              <a:buFontTx/>
              <a:buNone/>
            </a:pPr>
            <a:r>
              <a:rPr lang="en-US" sz="2700" smtClean="0"/>
              <a:t>ISO 9001:2008.</a:t>
            </a:r>
          </a:p>
          <a:p>
            <a:pPr>
              <a:lnSpc>
                <a:spcPct val="90000"/>
              </a:lnSpc>
            </a:pPr>
            <a:endParaRPr lang="en-CA" sz="2700" smtClean="0"/>
          </a:p>
        </p:txBody>
      </p:sp>
      <p:sp>
        <p:nvSpPr>
          <p:cNvPr id="25604"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FBCFCAEF-0A78-491D-A6A9-41679ACB8ED4}" type="slidenum">
              <a:rPr lang="en-US"/>
              <a:pPr/>
              <a:t>12</a:t>
            </a:fld>
            <a:endParaRPr lang="en-US"/>
          </a:p>
        </p:txBody>
      </p:sp>
      <p:sp>
        <p:nvSpPr>
          <p:cNvPr id="25605"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fontAlgn="auto">
              <a:spcAft>
                <a:spcPts val="0"/>
              </a:spcAft>
              <a:defRPr/>
            </a:pPr>
            <a:r>
              <a:rPr lang="en-CA" sz="2700"/>
              <a:t>ISO 9001:2008 		 	FAQ’s</a:t>
            </a:r>
          </a:p>
        </p:txBody>
      </p:sp>
      <p:sp>
        <p:nvSpPr>
          <p:cNvPr id="26627" name="Rectangle 3"/>
          <p:cNvSpPr>
            <a:spLocks noGrp="1" noChangeArrowheads="1"/>
          </p:cNvSpPr>
          <p:nvPr>
            <p:ph sz="quarter" idx="1"/>
          </p:nvPr>
        </p:nvSpPr>
        <p:spPr>
          <a:xfrm>
            <a:off x="566738" y="1752600"/>
            <a:ext cx="8120062" cy="4267200"/>
          </a:xfrm>
        </p:spPr>
        <p:txBody>
          <a:bodyPr/>
          <a:lstStyle/>
          <a:p>
            <a:pPr>
              <a:buFontTx/>
              <a:buNone/>
            </a:pPr>
            <a:r>
              <a:rPr lang="en-US" sz="2700" b="1" i="1" smtClean="0">
                <a:solidFill>
                  <a:srgbClr val="003399"/>
                </a:solidFill>
              </a:rPr>
              <a:t>How much revising will be needed to</a:t>
            </a:r>
          </a:p>
          <a:p>
            <a:pPr>
              <a:buFontTx/>
              <a:buNone/>
            </a:pPr>
            <a:r>
              <a:rPr lang="en-US" sz="2700" b="1" i="1" smtClean="0">
                <a:solidFill>
                  <a:srgbClr val="003399"/>
                </a:solidFill>
              </a:rPr>
              <a:t>my current documents?</a:t>
            </a:r>
            <a:r>
              <a:rPr lang="en-US" sz="2700" b="1" smtClean="0">
                <a:solidFill>
                  <a:srgbClr val="003399"/>
                </a:solidFill>
              </a:rPr>
              <a:t> </a:t>
            </a:r>
            <a:br>
              <a:rPr lang="en-US" sz="2700" b="1" smtClean="0">
                <a:solidFill>
                  <a:srgbClr val="003399"/>
                </a:solidFill>
              </a:rPr>
            </a:br>
            <a:endParaRPr lang="en-US" sz="2700" b="1" smtClean="0">
              <a:solidFill>
                <a:srgbClr val="003399"/>
              </a:solidFill>
            </a:endParaRPr>
          </a:p>
          <a:p>
            <a:pPr lvl="1"/>
            <a:r>
              <a:rPr lang="en-US" sz="2700" smtClean="0"/>
              <a:t>None. The changes made are in the wording of the standard, not in the requirements of the standard. It should not have an effect on your documents.</a:t>
            </a:r>
          </a:p>
          <a:p>
            <a:endParaRPr lang="en-CA" sz="2700" smtClean="0"/>
          </a:p>
        </p:txBody>
      </p:sp>
      <p:sp>
        <p:nvSpPr>
          <p:cNvPr id="26628"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360814B8-8D84-435D-A355-C0DDBA256A10}" type="slidenum">
              <a:rPr lang="en-US"/>
              <a:pPr/>
              <a:t>13</a:t>
            </a:fld>
            <a:endParaRPr lang="en-US"/>
          </a:p>
        </p:txBody>
      </p:sp>
      <p:sp>
        <p:nvSpPr>
          <p:cNvPr id="26629"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fontAlgn="auto">
              <a:spcAft>
                <a:spcPts val="0"/>
              </a:spcAft>
              <a:defRPr/>
            </a:pPr>
            <a:r>
              <a:rPr lang="en-CA" sz="2700"/>
              <a:t>ISO 9001:2008 		 	FAQ’s</a:t>
            </a:r>
          </a:p>
        </p:txBody>
      </p:sp>
      <p:sp>
        <p:nvSpPr>
          <p:cNvPr id="27651" name="Rectangle 3"/>
          <p:cNvSpPr>
            <a:spLocks noGrp="1" noChangeArrowheads="1"/>
          </p:cNvSpPr>
          <p:nvPr>
            <p:ph sz="quarter" idx="1"/>
          </p:nvPr>
        </p:nvSpPr>
        <p:spPr>
          <a:xfrm>
            <a:off x="566738" y="1752600"/>
            <a:ext cx="8348662" cy="4267200"/>
          </a:xfrm>
        </p:spPr>
        <p:txBody>
          <a:bodyPr/>
          <a:lstStyle/>
          <a:p>
            <a:pPr>
              <a:buFontTx/>
              <a:buNone/>
            </a:pPr>
            <a:r>
              <a:rPr lang="en-US" sz="2700" b="1" i="1" smtClean="0">
                <a:solidFill>
                  <a:srgbClr val="003399"/>
                </a:solidFill>
              </a:rPr>
              <a:t>I have employee training programs in</a:t>
            </a:r>
          </a:p>
          <a:p>
            <a:pPr>
              <a:buFontTx/>
              <a:buNone/>
            </a:pPr>
            <a:r>
              <a:rPr lang="en-US" sz="2700" b="1" i="1" smtClean="0">
                <a:solidFill>
                  <a:srgbClr val="003399"/>
                </a:solidFill>
              </a:rPr>
              <a:t>place, will they need to be updated?</a:t>
            </a:r>
            <a:r>
              <a:rPr lang="en-US" sz="2700" b="1" smtClean="0">
                <a:solidFill>
                  <a:srgbClr val="003399"/>
                </a:solidFill>
              </a:rPr>
              <a:t/>
            </a:r>
            <a:br>
              <a:rPr lang="en-US" sz="2700" b="1" smtClean="0">
                <a:solidFill>
                  <a:srgbClr val="003399"/>
                </a:solidFill>
              </a:rPr>
            </a:br>
            <a:endParaRPr lang="en-US" sz="2700" b="1" smtClean="0">
              <a:solidFill>
                <a:srgbClr val="003399"/>
              </a:solidFill>
            </a:endParaRPr>
          </a:p>
          <a:p>
            <a:pPr lvl="1"/>
            <a:r>
              <a:rPr lang="en-US" sz="2700" smtClean="0"/>
              <a:t>No, it is unlikely that the specific wording of the standard is used in your training program and as long as you are training employees on the correct requirements of the standard your training will continue to be up to date.</a:t>
            </a:r>
            <a:endParaRPr lang="en-CA" sz="2700" smtClean="0"/>
          </a:p>
        </p:txBody>
      </p:sp>
      <p:sp>
        <p:nvSpPr>
          <p:cNvPr id="27652"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001E3530-0B70-482B-AFCC-5AB98206067D}" type="slidenum">
              <a:rPr lang="en-US"/>
              <a:pPr/>
              <a:t>14</a:t>
            </a:fld>
            <a:endParaRPr lang="en-US"/>
          </a:p>
        </p:txBody>
      </p:sp>
      <p:sp>
        <p:nvSpPr>
          <p:cNvPr id="27653"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fontAlgn="auto">
              <a:spcAft>
                <a:spcPts val="0"/>
              </a:spcAft>
              <a:defRPr/>
            </a:pPr>
            <a:r>
              <a:rPr lang="en-CA" sz="2700"/>
              <a:t>ISO 9001:2008 			 FAQ’s</a:t>
            </a:r>
          </a:p>
        </p:txBody>
      </p:sp>
      <p:sp>
        <p:nvSpPr>
          <p:cNvPr id="28675" name="Rectangle 3"/>
          <p:cNvSpPr>
            <a:spLocks noGrp="1" noChangeArrowheads="1"/>
          </p:cNvSpPr>
          <p:nvPr>
            <p:ph sz="quarter" idx="1"/>
          </p:nvPr>
        </p:nvSpPr>
        <p:spPr>
          <a:xfrm>
            <a:off x="566738" y="1752600"/>
            <a:ext cx="8348662" cy="4267200"/>
          </a:xfrm>
        </p:spPr>
        <p:txBody>
          <a:bodyPr/>
          <a:lstStyle/>
          <a:p>
            <a:pPr marL="0" indent="0">
              <a:buFontTx/>
              <a:buNone/>
            </a:pPr>
            <a:r>
              <a:rPr lang="en-US" sz="2700" b="1" i="1" smtClean="0">
                <a:solidFill>
                  <a:srgbClr val="003399"/>
                </a:solidFill>
              </a:rPr>
              <a:t>Will  ISO Consultants Delhi be updating the products? </a:t>
            </a:r>
            <a:r>
              <a:rPr lang="en-US" sz="2700" b="1" smtClean="0">
                <a:solidFill>
                  <a:srgbClr val="003399"/>
                </a:solidFill>
              </a:rPr>
              <a:t/>
            </a:r>
            <a:br>
              <a:rPr lang="en-US" sz="2700" b="1" smtClean="0">
                <a:solidFill>
                  <a:srgbClr val="003399"/>
                </a:solidFill>
              </a:rPr>
            </a:br>
            <a:endParaRPr lang="en-US" sz="2700" b="1" smtClean="0">
              <a:solidFill>
                <a:srgbClr val="003399"/>
              </a:solidFill>
            </a:endParaRPr>
          </a:p>
          <a:p>
            <a:pPr marL="0" indent="0">
              <a:buFontTx/>
              <a:buNone/>
            </a:pPr>
            <a:r>
              <a:rPr lang="en-US" sz="2700" b="1" smtClean="0"/>
              <a:t>In the spirit of continual improvement,</a:t>
            </a:r>
          </a:p>
          <a:p>
            <a:pPr marL="0" indent="0">
              <a:buFontTx/>
              <a:buNone/>
            </a:pPr>
            <a:r>
              <a:rPr lang="en-US" sz="2700" b="1" smtClean="0"/>
              <a:t>ISO Consultants Delhi products have been enhanced and are ISO 9001:2008 ready.</a:t>
            </a:r>
          </a:p>
          <a:p>
            <a:pPr marL="0" indent="0">
              <a:buFontTx/>
              <a:buNone/>
            </a:pPr>
            <a:endParaRPr lang="en-US" sz="2700" smtClean="0"/>
          </a:p>
          <a:p>
            <a:pPr marL="0" indent="0">
              <a:buFontTx/>
              <a:buNone/>
            </a:pPr>
            <a:endParaRPr lang="en-CA" sz="2700" i="1" smtClean="0"/>
          </a:p>
        </p:txBody>
      </p:sp>
      <p:sp>
        <p:nvSpPr>
          <p:cNvPr id="28676"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13394D89-CBB8-440F-B823-14BD679290D4}" type="slidenum">
              <a:rPr lang="en-US"/>
              <a:pPr/>
              <a:t>15</a:t>
            </a:fld>
            <a:endParaRPr lang="en-US"/>
          </a:p>
        </p:txBody>
      </p:sp>
      <p:sp>
        <p:nvSpPr>
          <p:cNvPr id="28677"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fontAlgn="auto">
              <a:spcAft>
                <a:spcPts val="0"/>
              </a:spcAft>
              <a:defRPr/>
            </a:pPr>
            <a:r>
              <a:rPr lang="en-CA" sz="2700"/>
              <a:t>ISO 9001:2008 		More FAQs</a:t>
            </a:r>
          </a:p>
        </p:txBody>
      </p:sp>
      <p:sp>
        <p:nvSpPr>
          <p:cNvPr id="29699" name="Rectangle 3"/>
          <p:cNvSpPr>
            <a:spLocks noGrp="1" noChangeArrowheads="1"/>
          </p:cNvSpPr>
          <p:nvPr>
            <p:ph sz="quarter" idx="1"/>
          </p:nvPr>
        </p:nvSpPr>
        <p:spPr>
          <a:xfrm>
            <a:off x="609600" y="1447800"/>
            <a:ext cx="8305800" cy="5257800"/>
          </a:xfrm>
        </p:spPr>
        <p:txBody>
          <a:bodyPr/>
          <a:lstStyle/>
          <a:p>
            <a:pPr>
              <a:buFontTx/>
              <a:buNone/>
            </a:pPr>
            <a:r>
              <a:rPr lang="en-CA" sz="2700" b="1" i="1" smtClean="0">
                <a:solidFill>
                  <a:srgbClr val="003399"/>
                </a:solidFill>
              </a:rPr>
              <a:t>Is there an official plan to ensure a </a:t>
            </a:r>
          </a:p>
          <a:p>
            <a:pPr>
              <a:buFontTx/>
              <a:buNone/>
            </a:pPr>
            <a:r>
              <a:rPr lang="en-CA" sz="2700" b="1" i="1" smtClean="0">
                <a:solidFill>
                  <a:srgbClr val="003399"/>
                </a:solidFill>
              </a:rPr>
              <a:t>smooth transition to ISO 9001:2008?</a:t>
            </a:r>
          </a:p>
          <a:p>
            <a:endParaRPr lang="en-CA" sz="2700" b="1" i="1" smtClean="0">
              <a:solidFill>
                <a:srgbClr val="003399"/>
              </a:solidFill>
            </a:endParaRPr>
          </a:p>
          <a:p>
            <a:pPr lvl="1"/>
            <a:r>
              <a:rPr lang="en-US" sz="2700" smtClean="0"/>
              <a:t>ISO &amp; IAF (International Accreditation Forum) have agreed on a plan for accredited certification to ISO 9001:2008. </a:t>
            </a:r>
          </a:p>
          <a:p>
            <a:pPr lvl="1"/>
            <a:endParaRPr lang="en-US" sz="2700" smtClean="0"/>
          </a:p>
          <a:p>
            <a:pPr lvl="1"/>
            <a:r>
              <a:rPr lang="en-US" sz="2700" smtClean="0"/>
              <a:t>The details of the plan are given in a joint communiqué by ISO &amp; IAF                 </a:t>
            </a:r>
          </a:p>
          <a:p>
            <a:pPr lvl="1">
              <a:buFontTx/>
              <a:buNone/>
            </a:pPr>
            <a:r>
              <a:rPr lang="en-US" sz="1900" smtClean="0"/>
              <a:t>	..Summary on next slides .. </a:t>
            </a:r>
            <a:endParaRPr lang="en-CA" sz="1900" b="1" i="1" smtClean="0"/>
          </a:p>
        </p:txBody>
      </p:sp>
      <p:sp>
        <p:nvSpPr>
          <p:cNvPr id="29700"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55A3E57-79FC-48B3-95BD-36DA65BDFC81}" type="slidenum">
              <a:rPr lang="en-US"/>
              <a:pPr/>
              <a:t>16</a:t>
            </a:fld>
            <a:endParaRPr lang="en-US"/>
          </a:p>
        </p:txBody>
      </p:sp>
      <p:sp>
        <p:nvSpPr>
          <p:cNvPr id="29701"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81000" y="0"/>
            <a:ext cx="7467600" cy="1143000"/>
          </a:xfrm>
        </p:spPr>
        <p:txBody>
          <a:bodyPr/>
          <a:lstStyle/>
          <a:p>
            <a:pPr fontAlgn="auto">
              <a:spcAft>
                <a:spcPts val="0"/>
              </a:spcAft>
              <a:defRPr/>
            </a:pPr>
            <a:r>
              <a:rPr lang="en-CA" sz="2700" dirty="0"/>
              <a:t>ISO 9001:2008 		More FAQs</a:t>
            </a:r>
          </a:p>
        </p:txBody>
      </p:sp>
      <p:sp>
        <p:nvSpPr>
          <p:cNvPr id="30723" name="Rectangle 3"/>
          <p:cNvSpPr>
            <a:spLocks noGrp="1" noChangeArrowheads="1"/>
          </p:cNvSpPr>
          <p:nvPr>
            <p:ph sz="quarter" idx="1"/>
          </p:nvPr>
        </p:nvSpPr>
        <p:spPr>
          <a:xfrm>
            <a:off x="609600" y="1143000"/>
            <a:ext cx="8305800" cy="5410200"/>
          </a:xfrm>
        </p:spPr>
        <p:txBody>
          <a:bodyPr/>
          <a:lstStyle/>
          <a:p>
            <a:pPr>
              <a:lnSpc>
                <a:spcPct val="80000"/>
              </a:lnSpc>
              <a:buFontTx/>
              <a:buNone/>
            </a:pPr>
            <a:r>
              <a:rPr lang="en-US" sz="2800" b="1" i="1" smtClean="0">
                <a:solidFill>
                  <a:srgbClr val="003399"/>
                </a:solidFill>
              </a:rPr>
              <a:t>What is the ISO &amp; IAF position?</a:t>
            </a:r>
          </a:p>
          <a:p>
            <a:pPr>
              <a:lnSpc>
                <a:spcPct val="80000"/>
              </a:lnSpc>
              <a:buFontTx/>
              <a:buNone/>
            </a:pPr>
            <a:endParaRPr lang="en-US" sz="2000" b="1" i="1" smtClean="0"/>
          </a:p>
          <a:p>
            <a:pPr>
              <a:lnSpc>
                <a:spcPct val="80000"/>
              </a:lnSpc>
              <a:buFontTx/>
              <a:buNone/>
            </a:pPr>
            <a:r>
              <a:rPr lang="en-US" sz="2300" b="1" smtClean="0"/>
              <a:t>ISO &amp; IAF have recognized that:</a:t>
            </a:r>
          </a:p>
          <a:p>
            <a:pPr>
              <a:lnSpc>
                <a:spcPct val="80000"/>
              </a:lnSpc>
              <a:buFontTx/>
              <a:buNone/>
            </a:pPr>
            <a:endParaRPr lang="en-US" sz="2300" smtClean="0"/>
          </a:p>
          <a:p>
            <a:pPr lvl="1">
              <a:lnSpc>
                <a:spcPct val="80000"/>
              </a:lnSpc>
            </a:pPr>
            <a:r>
              <a:rPr lang="en-US" sz="2400" smtClean="0"/>
              <a:t>ISO 9001:2008 introduces no new requirements.</a:t>
            </a:r>
          </a:p>
          <a:p>
            <a:pPr lvl="1">
              <a:lnSpc>
                <a:spcPct val="80000"/>
              </a:lnSpc>
            </a:pPr>
            <a:endParaRPr lang="en-US" sz="2400" smtClean="0"/>
          </a:p>
          <a:p>
            <a:pPr lvl="1">
              <a:lnSpc>
                <a:spcPct val="80000"/>
              </a:lnSpc>
            </a:pPr>
            <a:r>
              <a:rPr lang="en-US" sz="2400" smtClean="0"/>
              <a:t>It only introduces clarifications to the existing requirements of ISO 9001:2000. </a:t>
            </a:r>
          </a:p>
          <a:p>
            <a:pPr lvl="1">
              <a:lnSpc>
                <a:spcPct val="80000"/>
              </a:lnSpc>
            </a:pPr>
            <a:endParaRPr lang="en-US" sz="2400" smtClean="0"/>
          </a:p>
          <a:p>
            <a:pPr lvl="1">
              <a:lnSpc>
                <a:spcPct val="80000"/>
              </a:lnSpc>
            </a:pPr>
            <a:r>
              <a:rPr lang="en-US" sz="2400" smtClean="0"/>
              <a:t>Clarifications to ISO 9001:2008 are based on 8 years of experience with the standard and about 1 million certificates issued in 170 countries.</a:t>
            </a:r>
          </a:p>
          <a:p>
            <a:pPr lvl="1">
              <a:lnSpc>
                <a:spcPct val="80000"/>
              </a:lnSpc>
            </a:pPr>
            <a:endParaRPr lang="en-US" sz="2400" smtClean="0"/>
          </a:p>
          <a:p>
            <a:pPr lvl="1">
              <a:lnSpc>
                <a:spcPct val="80000"/>
              </a:lnSpc>
            </a:pPr>
            <a:r>
              <a:rPr lang="en-US" sz="2400" smtClean="0"/>
              <a:t>Changes also improve the consistency with the </a:t>
            </a:r>
          </a:p>
          <a:p>
            <a:pPr lvl="1">
              <a:lnSpc>
                <a:spcPct val="80000"/>
              </a:lnSpc>
              <a:buFontTx/>
              <a:buNone/>
            </a:pPr>
            <a:r>
              <a:rPr lang="en-US" sz="2400" smtClean="0"/>
              <a:t>   Environmental standard ISO14001:2004.</a:t>
            </a:r>
            <a:endParaRPr lang="en-CA" sz="2400" b="1" i="1" smtClean="0"/>
          </a:p>
          <a:p>
            <a:pPr lvl="1">
              <a:lnSpc>
                <a:spcPct val="80000"/>
              </a:lnSpc>
            </a:pPr>
            <a:endParaRPr lang="en-CA" sz="2300" b="1" i="1" smtClean="0"/>
          </a:p>
        </p:txBody>
      </p:sp>
      <p:sp>
        <p:nvSpPr>
          <p:cNvPr id="30724"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E0A4D60D-35C2-4FB9-8ED8-95130CCB12F2}" type="slidenum">
              <a:rPr lang="en-US"/>
              <a:pPr/>
              <a:t>17</a:t>
            </a:fld>
            <a:endParaRPr lang="en-US"/>
          </a:p>
        </p:txBody>
      </p:sp>
      <p:sp>
        <p:nvSpPr>
          <p:cNvPr id="30725"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fontAlgn="auto">
              <a:spcAft>
                <a:spcPts val="0"/>
              </a:spcAft>
              <a:defRPr/>
            </a:pPr>
            <a:r>
              <a:rPr lang="en-CA" sz="2700"/>
              <a:t>ISO 9001:2008 		More FAQs</a:t>
            </a:r>
          </a:p>
        </p:txBody>
      </p:sp>
      <p:sp>
        <p:nvSpPr>
          <p:cNvPr id="31747" name="Rectangle 3"/>
          <p:cNvSpPr>
            <a:spLocks noGrp="1" noChangeArrowheads="1"/>
          </p:cNvSpPr>
          <p:nvPr>
            <p:ph sz="quarter" idx="1"/>
          </p:nvPr>
        </p:nvSpPr>
        <p:spPr>
          <a:xfrm>
            <a:off x="566738" y="1676400"/>
            <a:ext cx="8348662" cy="4876800"/>
          </a:xfrm>
        </p:spPr>
        <p:txBody>
          <a:bodyPr/>
          <a:lstStyle/>
          <a:p>
            <a:pPr marL="0" indent="0">
              <a:buFontTx/>
              <a:buNone/>
            </a:pPr>
            <a:r>
              <a:rPr lang="en-CA" sz="2700" b="1" i="1" smtClean="0">
                <a:solidFill>
                  <a:srgbClr val="003399"/>
                </a:solidFill>
              </a:rPr>
              <a:t>What is the earliest that certification can be issued?</a:t>
            </a:r>
          </a:p>
          <a:p>
            <a:pPr marL="0" indent="0">
              <a:buFontTx/>
              <a:buNone/>
            </a:pPr>
            <a:endParaRPr lang="en-CA" sz="1900" b="1" i="1" smtClean="0"/>
          </a:p>
          <a:p>
            <a:pPr lvl="1"/>
            <a:r>
              <a:rPr lang="en-US" sz="2700" smtClean="0"/>
              <a:t>Accredited certification to the ISO 9001:2008 will be granted upon the publication of </a:t>
            </a:r>
          </a:p>
          <a:p>
            <a:pPr lvl="1">
              <a:buFontTx/>
              <a:buNone/>
            </a:pPr>
            <a:r>
              <a:rPr lang="en-US" sz="2700" smtClean="0"/>
              <a:t>   ISO 9001:2008 as an International Standard. </a:t>
            </a:r>
          </a:p>
          <a:p>
            <a:pPr lvl="1">
              <a:buFontTx/>
              <a:buNone/>
            </a:pPr>
            <a:endParaRPr lang="en-US" sz="1900" smtClean="0"/>
          </a:p>
          <a:p>
            <a:pPr lvl="1"/>
            <a:r>
              <a:rPr lang="en-US" sz="2700" smtClean="0"/>
              <a:t>Publication took place on November 15, 2008.</a:t>
            </a:r>
            <a:endParaRPr lang="en-CA" sz="2700" i="1" smtClean="0"/>
          </a:p>
        </p:txBody>
      </p:sp>
      <p:sp>
        <p:nvSpPr>
          <p:cNvPr id="31748"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206083E2-E36F-44D8-AC50-5FD92723697F}" type="slidenum">
              <a:rPr lang="en-US"/>
              <a:pPr/>
              <a:t>18</a:t>
            </a:fld>
            <a:endParaRPr lang="en-US"/>
          </a:p>
        </p:txBody>
      </p:sp>
      <p:sp>
        <p:nvSpPr>
          <p:cNvPr id="31749"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fontAlgn="auto">
              <a:spcAft>
                <a:spcPts val="0"/>
              </a:spcAft>
              <a:defRPr/>
            </a:pPr>
            <a:r>
              <a:rPr lang="en-CA" sz="2700"/>
              <a:t>ISO 9001:2008 		More FAQs</a:t>
            </a:r>
          </a:p>
        </p:txBody>
      </p:sp>
      <p:sp>
        <p:nvSpPr>
          <p:cNvPr id="32771" name="Rectangle 3"/>
          <p:cNvSpPr>
            <a:spLocks noGrp="1" noChangeArrowheads="1"/>
          </p:cNvSpPr>
          <p:nvPr>
            <p:ph sz="quarter" idx="1"/>
          </p:nvPr>
        </p:nvSpPr>
        <p:spPr>
          <a:xfrm>
            <a:off x="304800" y="1676400"/>
            <a:ext cx="8534400" cy="4724400"/>
          </a:xfrm>
        </p:spPr>
        <p:txBody>
          <a:bodyPr/>
          <a:lstStyle/>
          <a:p>
            <a:pPr>
              <a:buFontTx/>
              <a:buNone/>
            </a:pPr>
            <a:r>
              <a:rPr lang="en-CA" sz="2800" b="1" i="1" smtClean="0">
                <a:solidFill>
                  <a:srgbClr val="003399"/>
                </a:solidFill>
              </a:rPr>
              <a:t>When will ISO 9001:2008 certifications be valid?</a:t>
            </a:r>
          </a:p>
          <a:p>
            <a:pPr>
              <a:buFontTx/>
              <a:buNone/>
            </a:pPr>
            <a:endParaRPr lang="en-CA" sz="1900" b="1" i="1" smtClean="0">
              <a:solidFill>
                <a:srgbClr val="003399"/>
              </a:solidFill>
            </a:endParaRPr>
          </a:p>
          <a:p>
            <a:pPr lvl="1"/>
            <a:r>
              <a:rPr lang="en-US" sz="2300" smtClean="0"/>
              <a:t>1 year (Nov 15, 2009) after publication of ISO 9001:2008 all accredited certifications issued shall be to </a:t>
            </a:r>
          </a:p>
          <a:p>
            <a:pPr lvl="1">
              <a:buFontTx/>
              <a:buNone/>
            </a:pPr>
            <a:r>
              <a:rPr lang="en-US" sz="2300" smtClean="0"/>
              <a:t>	ISO 9001:2008.</a:t>
            </a:r>
            <a:r>
              <a:rPr lang="en-CA" sz="2300" smtClean="0"/>
              <a:t> </a:t>
            </a:r>
          </a:p>
          <a:p>
            <a:pPr lvl="1">
              <a:buFontTx/>
              <a:buNone/>
            </a:pPr>
            <a:endParaRPr lang="en-CA" sz="2300" smtClean="0"/>
          </a:p>
          <a:p>
            <a:pPr lvl="1"/>
            <a:r>
              <a:rPr lang="en-US" sz="2300" smtClean="0"/>
              <a:t>24 months (Nov 15, 2010) after the publication of </a:t>
            </a:r>
          </a:p>
          <a:p>
            <a:pPr lvl="1">
              <a:buFontTx/>
              <a:buNone/>
            </a:pPr>
            <a:r>
              <a:rPr lang="en-US" sz="2300" smtClean="0"/>
              <a:t>	ISO 9001:2008, any existing certification issued to </a:t>
            </a:r>
          </a:p>
          <a:p>
            <a:pPr lvl="1">
              <a:buFontTx/>
              <a:buNone/>
            </a:pPr>
            <a:r>
              <a:rPr lang="en-US" sz="2300" smtClean="0"/>
              <a:t>	ISO 9001:2000 will not be valid</a:t>
            </a:r>
            <a:endParaRPr lang="en-CA" sz="2300" i="1" smtClean="0"/>
          </a:p>
        </p:txBody>
      </p:sp>
      <p:sp>
        <p:nvSpPr>
          <p:cNvPr id="32772"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922D847A-CBB7-4E59-B9E1-9AB5B5AE7AA7}" type="slidenum">
              <a:rPr lang="en-US"/>
              <a:pPr/>
              <a:t>19</a:t>
            </a:fld>
            <a:endParaRPr lang="en-US"/>
          </a:p>
        </p:txBody>
      </p:sp>
      <p:sp>
        <p:nvSpPr>
          <p:cNvPr id="32773"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381000"/>
            <a:ext cx="8229600" cy="776288"/>
          </a:xfrm>
        </p:spPr>
        <p:txBody>
          <a:bodyPr>
            <a:normAutofit fontScale="90000"/>
          </a:bodyPr>
          <a:lstStyle/>
          <a:p>
            <a:pPr fontAlgn="auto">
              <a:spcAft>
                <a:spcPts val="0"/>
              </a:spcAft>
              <a:defRPr/>
            </a:pPr>
            <a:r>
              <a:rPr lang="en-CA" b="1"/>
              <a:t>ISO 9001:2008 			Overview		</a:t>
            </a:r>
          </a:p>
        </p:txBody>
      </p:sp>
      <p:sp>
        <p:nvSpPr>
          <p:cNvPr id="15363" name="Rectangle 3"/>
          <p:cNvSpPr>
            <a:spLocks noGrp="1" noChangeArrowheads="1"/>
          </p:cNvSpPr>
          <p:nvPr>
            <p:ph sz="quarter" idx="1"/>
          </p:nvPr>
        </p:nvSpPr>
        <p:spPr>
          <a:xfrm>
            <a:off x="228600" y="2133600"/>
            <a:ext cx="8626475" cy="3962400"/>
          </a:xfrm>
        </p:spPr>
        <p:txBody>
          <a:bodyPr/>
          <a:lstStyle/>
          <a:p>
            <a:pPr algn="ctr">
              <a:buFontTx/>
              <a:buNone/>
            </a:pPr>
            <a:r>
              <a:rPr lang="en-US" sz="3600" b="1" i="1" smtClean="0">
                <a:solidFill>
                  <a:srgbClr val="003399"/>
                </a:solidFill>
              </a:rPr>
              <a:t>ISO 9001:2008 was released </a:t>
            </a:r>
          </a:p>
          <a:p>
            <a:pPr algn="ctr">
              <a:buFontTx/>
              <a:buNone/>
            </a:pPr>
            <a:r>
              <a:rPr lang="en-US" sz="3600" b="1" i="1" smtClean="0">
                <a:solidFill>
                  <a:srgbClr val="003399"/>
                </a:solidFill>
              </a:rPr>
              <a:t>on November 15, 2008.</a:t>
            </a:r>
          </a:p>
          <a:p>
            <a:endParaRPr lang="en-US" sz="2700" b="1" smtClean="0"/>
          </a:p>
          <a:p>
            <a:pPr algn="ctr">
              <a:buFontTx/>
              <a:buNone/>
            </a:pPr>
            <a:r>
              <a:rPr lang="en-US" sz="2700" smtClean="0"/>
              <a:t>It replaces the year 2000 version of the standard which is currently implemented by business and public sector organizations worldwide.</a:t>
            </a:r>
            <a:endParaRPr lang="en-CA" sz="2700" smtClean="0"/>
          </a:p>
        </p:txBody>
      </p:sp>
      <p:sp>
        <p:nvSpPr>
          <p:cNvPr id="15364"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4B85269F-0564-4DA2-83D5-F832AE2D949F}" type="slidenum">
              <a:rPr lang="en-US"/>
              <a:pPr/>
              <a:t>2</a:t>
            </a:fld>
            <a:endParaRPr lang="en-US"/>
          </a:p>
        </p:txBody>
      </p:sp>
      <p:sp>
        <p:nvSpPr>
          <p:cNvPr id="15365"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fontAlgn="auto">
              <a:spcAft>
                <a:spcPts val="0"/>
              </a:spcAft>
              <a:defRPr/>
            </a:pPr>
            <a:r>
              <a:rPr lang="en-CA" sz="2700"/>
              <a:t>ISO 9001:2008 	More Information</a:t>
            </a:r>
          </a:p>
        </p:txBody>
      </p:sp>
      <p:sp>
        <p:nvSpPr>
          <p:cNvPr id="33795" name="Rectangle 3"/>
          <p:cNvSpPr>
            <a:spLocks noGrp="1" noChangeArrowheads="1"/>
          </p:cNvSpPr>
          <p:nvPr>
            <p:ph sz="quarter" idx="1"/>
          </p:nvPr>
        </p:nvSpPr>
        <p:spPr>
          <a:xfrm>
            <a:off x="566738" y="1600200"/>
            <a:ext cx="8577262" cy="4876800"/>
          </a:xfrm>
        </p:spPr>
        <p:txBody>
          <a:bodyPr/>
          <a:lstStyle/>
          <a:p>
            <a:pPr>
              <a:buFontTx/>
              <a:buNone/>
            </a:pPr>
            <a:endParaRPr lang="en-CA" sz="2100" b="1" i="1" smtClean="0"/>
          </a:p>
          <a:p>
            <a:pPr>
              <a:buFontTx/>
              <a:buNone/>
            </a:pPr>
            <a:r>
              <a:rPr lang="en-CA" b="1" i="1" smtClean="0">
                <a:solidFill>
                  <a:srgbClr val="003399"/>
                </a:solidFill>
              </a:rPr>
              <a:t>Where can I get ISO 9001:2008 information?</a:t>
            </a:r>
          </a:p>
          <a:p>
            <a:pPr>
              <a:buFontTx/>
              <a:buNone/>
            </a:pPr>
            <a:endParaRPr lang="en-CA" sz="2800" b="1" i="1" smtClean="0">
              <a:solidFill>
                <a:srgbClr val="003399"/>
              </a:solidFill>
            </a:endParaRPr>
          </a:p>
          <a:p>
            <a:pPr lvl="2">
              <a:buFontTx/>
              <a:buNone/>
            </a:pPr>
            <a:r>
              <a:rPr lang="en-CA" sz="3200" b="1" smtClean="0"/>
              <a:t>Visit:</a:t>
            </a:r>
          </a:p>
          <a:p>
            <a:pPr lvl="2">
              <a:buFontTx/>
              <a:buNone/>
            </a:pPr>
            <a:r>
              <a:rPr lang="en-CA" sz="2800" b="1" smtClean="0">
                <a:hlinkClick r:id="rId3"/>
              </a:rPr>
              <a:t>www.isoconsultantsdelhi.com</a:t>
            </a:r>
          </a:p>
          <a:p>
            <a:pPr lvl="2">
              <a:buFontTx/>
              <a:buNone/>
            </a:pPr>
            <a:r>
              <a:rPr lang="en-CA" sz="2800" b="1" smtClean="0">
                <a:hlinkClick r:id="rId4"/>
              </a:rPr>
              <a:t>www.isoconsultantsindia.com</a:t>
            </a:r>
            <a:endParaRPr lang="en-CA" sz="2800" b="1" smtClean="0"/>
          </a:p>
          <a:p>
            <a:pPr lvl="2">
              <a:buFontTx/>
              <a:buNone/>
            </a:pPr>
            <a:r>
              <a:rPr lang="en-CA" sz="2800" b="1" smtClean="0">
                <a:hlinkClick r:id="rId3"/>
              </a:rPr>
              <a:t>www.isoukas.com</a:t>
            </a:r>
          </a:p>
          <a:p>
            <a:pPr lvl="2">
              <a:buFontTx/>
              <a:buNone/>
            </a:pPr>
            <a:endParaRPr lang="en-CA" sz="2800" b="1" smtClean="0">
              <a:hlinkClick r:id="rId3"/>
            </a:endParaRPr>
          </a:p>
        </p:txBody>
      </p:sp>
      <p:sp>
        <p:nvSpPr>
          <p:cNvPr id="33796"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0A9BB9E7-D1DF-4947-9EE1-29099C14726A}" type="slidenum">
              <a:rPr lang="en-US"/>
              <a:pPr/>
              <a:t>20</a:t>
            </a:fld>
            <a:endParaRPr lang="en-US"/>
          </a:p>
        </p:txBody>
      </p:sp>
      <p:sp>
        <p:nvSpPr>
          <p:cNvPr id="33797"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sz="quarter" idx="1"/>
          </p:nvPr>
        </p:nvSpPr>
        <p:spPr>
          <a:xfrm>
            <a:off x="457200" y="1600200"/>
            <a:ext cx="7467600" cy="4873625"/>
          </a:xfrm>
        </p:spPr>
        <p:txBody>
          <a:bodyPr>
            <a:normAutofit lnSpcReduction="10000"/>
          </a:bodyPr>
          <a:lstStyle/>
          <a:p>
            <a:pPr marL="274320" indent="-274320" algn="ctr" fontAlgn="auto">
              <a:lnSpc>
                <a:spcPct val="90000"/>
              </a:lnSpc>
              <a:spcAft>
                <a:spcPts val="0"/>
              </a:spcAft>
              <a:buFontTx/>
              <a:buNone/>
              <a:defRPr/>
            </a:pPr>
            <a:r>
              <a:rPr lang="en-US" sz="2800" b="1" i="1" dirty="0">
                <a:solidFill>
                  <a:srgbClr val="003399"/>
                </a:solidFill>
              </a:rPr>
              <a:t>What will the 2008 amendments to </a:t>
            </a:r>
          </a:p>
          <a:p>
            <a:pPr marL="274320" indent="-274320" algn="ctr" fontAlgn="auto">
              <a:lnSpc>
                <a:spcPct val="90000"/>
              </a:lnSpc>
              <a:spcAft>
                <a:spcPts val="0"/>
              </a:spcAft>
              <a:buFontTx/>
              <a:buNone/>
              <a:defRPr/>
            </a:pPr>
            <a:r>
              <a:rPr lang="en-US" sz="2800" b="1" i="1" dirty="0">
                <a:solidFill>
                  <a:srgbClr val="003399"/>
                </a:solidFill>
              </a:rPr>
              <a:t>ISO 9001 mean to you?</a:t>
            </a:r>
          </a:p>
          <a:p>
            <a:pPr marL="274320" indent="-274320" fontAlgn="auto">
              <a:lnSpc>
                <a:spcPct val="90000"/>
              </a:lnSpc>
              <a:spcAft>
                <a:spcPts val="0"/>
              </a:spcAft>
              <a:buFont typeface="Wingdings"/>
              <a:buChar char=""/>
              <a:defRPr/>
            </a:pPr>
            <a:endParaRPr lang="en-US" sz="2800" b="1" i="1" dirty="0">
              <a:solidFill>
                <a:srgbClr val="003399"/>
              </a:solidFill>
            </a:endParaRPr>
          </a:p>
          <a:p>
            <a:pPr marL="640080" lvl="1" indent="-274320" fontAlgn="auto">
              <a:lnSpc>
                <a:spcPct val="90000"/>
              </a:lnSpc>
              <a:spcAft>
                <a:spcPts val="0"/>
              </a:spcAft>
              <a:buFont typeface="Wingdings 2"/>
              <a:buChar char=""/>
              <a:defRPr/>
            </a:pPr>
            <a:r>
              <a:rPr lang="en-US" sz="2300" dirty="0"/>
              <a:t>If you already have your ISO 9001 registration in place, or are in the process of building it, the changes will have minimal impact on your system.</a:t>
            </a:r>
          </a:p>
          <a:p>
            <a:pPr marL="640080" lvl="1" indent="-274320" fontAlgn="auto">
              <a:lnSpc>
                <a:spcPct val="90000"/>
              </a:lnSpc>
              <a:spcAft>
                <a:spcPts val="0"/>
              </a:spcAft>
              <a:buFont typeface="Wingdings 2"/>
              <a:buChar char=""/>
              <a:defRPr/>
            </a:pPr>
            <a:endParaRPr lang="en-US" sz="2300" b="1" dirty="0"/>
          </a:p>
          <a:p>
            <a:pPr marL="640080" lvl="1" indent="-274320" fontAlgn="auto">
              <a:lnSpc>
                <a:spcPct val="90000"/>
              </a:lnSpc>
              <a:spcAft>
                <a:spcPts val="0"/>
              </a:spcAft>
              <a:buFont typeface="Wingdings 2"/>
              <a:buChar char=""/>
              <a:defRPr/>
            </a:pPr>
            <a:r>
              <a:rPr lang="en-US" sz="2300" dirty="0"/>
              <a:t>The amendment has focused on clarification of, not the addition or removal of any requirements. </a:t>
            </a:r>
          </a:p>
          <a:p>
            <a:pPr marL="640080" lvl="1" indent="-274320" fontAlgn="auto">
              <a:lnSpc>
                <a:spcPct val="90000"/>
              </a:lnSpc>
              <a:spcAft>
                <a:spcPts val="0"/>
              </a:spcAft>
              <a:buFont typeface="Wingdings 2"/>
              <a:buChar char=""/>
              <a:defRPr/>
            </a:pPr>
            <a:endParaRPr lang="en-US" sz="2300" dirty="0"/>
          </a:p>
          <a:p>
            <a:pPr marL="640080" lvl="1" indent="-274320" fontAlgn="auto">
              <a:lnSpc>
                <a:spcPct val="90000"/>
              </a:lnSpc>
              <a:spcAft>
                <a:spcPts val="0"/>
              </a:spcAft>
              <a:buFont typeface="Wingdings 2"/>
              <a:buChar char=""/>
              <a:defRPr/>
            </a:pPr>
            <a:r>
              <a:rPr lang="en-US" sz="2300" dirty="0"/>
              <a:t>If you are complying now, you will still be meeting requirements of the Nov 15, 2008 publication. </a:t>
            </a:r>
          </a:p>
          <a:p>
            <a:pPr marL="274320" indent="-274320" fontAlgn="auto">
              <a:lnSpc>
                <a:spcPct val="90000"/>
              </a:lnSpc>
              <a:spcAft>
                <a:spcPts val="0"/>
              </a:spcAft>
              <a:buFont typeface="Wingdings"/>
              <a:buChar char=""/>
              <a:defRPr/>
            </a:pPr>
            <a:endParaRPr lang="en-CA" sz="2500" dirty="0"/>
          </a:p>
        </p:txBody>
      </p:sp>
      <p:sp>
        <p:nvSpPr>
          <p:cNvPr id="16387"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72F1C005-EE54-4B92-8FD8-0098BDC6DE94}" type="slidenum">
              <a:rPr lang="en-US"/>
              <a:pPr/>
              <a:t>3</a:t>
            </a:fld>
            <a:endParaRPr lang="en-US"/>
          </a:p>
        </p:txBody>
      </p:sp>
      <p:sp>
        <p:nvSpPr>
          <p:cNvPr id="16388" name="Rectangle 4"/>
          <p:cNvSpPr>
            <a:spLocks noChangeArrowheads="1"/>
          </p:cNvSpPr>
          <p:nvPr/>
        </p:nvSpPr>
        <p:spPr bwMode="auto">
          <a:xfrm>
            <a:off x="304800" y="381000"/>
            <a:ext cx="8229600" cy="776288"/>
          </a:xfrm>
          <a:prstGeom prst="rect">
            <a:avLst/>
          </a:prstGeom>
          <a:noFill/>
          <a:ln w="9525">
            <a:noFill/>
            <a:miter lim="800000"/>
            <a:headEnd/>
            <a:tailEnd/>
          </a:ln>
        </p:spPr>
        <p:txBody>
          <a:bodyPr lIns="91436" tIns="45718" rIns="91436" bIns="45718" anchor="ctr"/>
          <a:lstStyle/>
          <a:p>
            <a:r>
              <a:rPr lang="en-CA" sz="2800" b="1">
                <a:solidFill>
                  <a:schemeClr val="tx2"/>
                </a:solidFill>
                <a:latin typeface="Arial Black" pitchFamily="34" charset="0"/>
              </a:rPr>
              <a:t>ISO 9001:2008 			Overview		</a:t>
            </a:r>
          </a:p>
        </p:txBody>
      </p:sp>
      <p:sp>
        <p:nvSpPr>
          <p:cNvPr id="16389"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Rectangle 7"/>
          <p:cNvSpPr>
            <a:spLocks noGrp="1" noChangeArrowheads="1"/>
          </p:cNvSpPr>
          <p:nvPr>
            <p:ph type="title"/>
          </p:nvPr>
        </p:nvSpPr>
        <p:spPr>
          <a:xfrm>
            <a:off x="304800" y="304800"/>
            <a:ext cx="8229600" cy="928688"/>
          </a:xfrm>
        </p:spPr>
        <p:txBody>
          <a:bodyPr>
            <a:normAutofit fontScale="90000"/>
          </a:bodyPr>
          <a:lstStyle/>
          <a:p>
            <a:pPr fontAlgn="auto">
              <a:spcAft>
                <a:spcPts val="0"/>
              </a:spcAft>
              <a:defRPr/>
            </a:pPr>
            <a:r>
              <a:rPr lang="en-CA" b="1"/>
              <a:t>ISO 9001:2008 			Overview		</a:t>
            </a:r>
          </a:p>
        </p:txBody>
      </p:sp>
      <p:sp>
        <p:nvSpPr>
          <p:cNvPr id="17411" name="Rectangle 3"/>
          <p:cNvSpPr>
            <a:spLocks noGrp="1" noChangeArrowheads="1"/>
          </p:cNvSpPr>
          <p:nvPr>
            <p:ph sz="quarter" idx="1"/>
          </p:nvPr>
        </p:nvSpPr>
        <p:spPr>
          <a:xfrm>
            <a:off x="152400" y="1828800"/>
            <a:ext cx="8763000" cy="4724400"/>
          </a:xfrm>
        </p:spPr>
        <p:txBody>
          <a:bodyPr/>
          <a:lstStyle/>
          <a:p>
            <a:endParaRPr lang="en-US" sz="2700" smtClean="0"/>
          </a:p>
          <a:p>
            <a:pPr lvl="1"/>
            <a:r>
              <a:rPr lang="en-US" sz="2700" smtClean="0"/>
              <a:t>What it may mean to you is less confusion in interpretation of requirements.</a:t>
            </a:r>
          </a:p>
          <a:p>
            <a:pPr lvl="1"/>
            <a:endParaRPr lang="en-US" sz="2700" smtClean="0"/>
          </a:p>
          <a:p>
            <a:pPr lvl="1"/>
            <a:r>
              <a:rPr lang="en-US" sz="2700" smtClean="0"/>
              <a:t>As you read the standard, notice how much meaning each word actually has.</a:t>
            </a:r>
          </a:p>
          <a:p>
            <a:pPr lvl="1"/>
            <a:endParaRPr lang="en-US" sz="2700" smtClean="0"/>
          </a:p>
          <a:p>
            <a:pPr lvl="1"/>
            <a:endParaRPr lang="en-US" sz="2700" b="1" smtClean="0"/>
          </a:p>
          <a:p>
            <a:pPr lvl="1"/>
            <a:endParaRPr lang="en-CA" sz="2700" smtClean="0"/>
          </a:p>
        </p:txBody>
      </p:sp>
      <p:sp>
        <p:nvSpPr>
          <p:cNvPr id="17412"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FBCE72D7-E599-4747-BA9D-89DF4080CB0A}" type="slidenum">
              <a:rPr lang="en-US"/>
              <a:pPr/>
              <a:t>4</a:t>
            </a:fld>
            <a:endParaRPr lang="en-US"/>
          </a:p>
        </p:txBody>
      </p:sp>
      <p:sp>
        <p:nvSpPr>
          <p:cNvPr id="17413" name="Rectangle 4"/>
          <p:cNvSpPr>
            <a:spLocks noChangeArrowheads="1"/>
          </p:cNvSpPr>
          <p:nvPr/>
        </p:nvSpPr>
        <p:spPr bwMode="auto">
          <a:xfrm>
            <a:off x="152400" y="1066800"/>
            <a:ext cx="8763000" cy="946150"/>
          </a:xfrm>
          <a:prstGeom prst="rect">
            <a:avLst/>
          </a:prstGeom>
          <a:noFill/>
          <a:ln w="9525">
            <a:noFill/>
            <a:miter lim="800000"/>
            <a:headEnd/>
            <a:tailEnd/>
          </a:ln>
        </p:spPr>
        <p:txBody>
          <a:bodyPr>
            <a:spAutoFit/>
          </a:bodyPr>
          <a:lstStyle/>
          <a:p>
            <a:pPr algn="ctr"/>
            <a:r>
              <a:rPr lang="en-US" sz="2800" b="1" i="1">
                <a:solidFill>
                  <a:srgbClr val="003399"/>
                </a:solidFill>
              </a:rPr>
              <a:t>What will the 2008 amendments to </a:t>
            </a:r>
          </a:p>
          <a:p>
            <a:pPr algn="ctr"/>
            <a:r>
              <a:rPr lang="en-US" sz="2800" b="1" i="1">
                <a:solidFill>
                  <a:srgbClr val="003399"/>
                </a:solidFill>
              </a:rPr>
              <a:t>ISO 9001 mean to you?</a:t>
            </a:r>
          </a:p>
        </p:txBody>
      </p:sp>
      <p:sp>
        <p:nvSpPr>
          <p:cNvPr id="17414" name="Footer Placeholder 7"/>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Grp="1" noChangeArrowheads="1"/>
          </p:cNvSpPr>
          <p:nvPr>
            <p:ph type="title"/>
          </p:nvPr>
        </p:nvSpPr>
        <p:spPr>
          <a:xfrm>
            <a:off x="304800" y="304800"/>
            <a:ext cx="8229600" cy="928688"/>
          </a:xfrm>
        </p:spPr>
        <p:txBody>
          <a:bodyPr>
            <a:normAutofit fontScale="90000"/>
          </a:bodyPr>
          <a:lstStyle/>
          <a:p>
            <a:pPr fontAlgn="auto">
              <a:spcAft>
                <a:spcPts val="0"/>
              </a:spcAft>
              <a:defRPr/>
            </a:pPr>
            <a:r>
              <a:rPr lang="en-CA" b="1"/>
              <a:t>ISO 9001:2008 			Overview		</a:t>
            </a:r>
          </a:p>
        </p:txBody>
      </p:sp>
      <p:sp>
        <p:nvSpPr>
          <p:cNvPr id="18435" name="Rectangle 3"/>
          <p:cNvSpPr>
            <a:spLocks noGrp="1" noChangeArrowheads="1"/>
          </p:cNvSpPr>
          <p:nvPr>
            <p:ph sz="quarter" idx="1"/>
          </p:nvPr>
        </p:nvSpPr>
        <p:spPr>
          <a:xfrm>
            <a:off x="457200" y="1219200"/>
            <a:ext cx="8001000" cy="4800600"/>
          </a:xfrm>
        </p:spPr>
        <p:txBody>
          <a:bodyPr/>
          <a:lstStyle/>
          <a:p>
            <a:pPr marL="0" indent="0">
              <a:buFontTx/>
              <a:buNone/>
            </a:pPr>
            <a:r>
              <a:rPr lang="en-US" sz="2700" smtClean="0"/>
              <a:t>Teams of experts have carefully crafted the wording of each paragraph, each sentence and each bullet with the goal of registrars, auditors and users of the standard worldwide reading the same meaning into the standard as the committees intended.</a:t>
            </a:r>
            <a:r>
              <a:rPr lang="en-US" smtClean="0"/>
              <a:t> </a:t>
            </a:r>
          </a:p>
          <a:p>
            <a:pPr marL="0" indent="0">
              <a:buFontTx/>
              <a:buNone/>
            </a:pPr>
            <a:endParaRPr lang="en-US" sz="2700" i="1" smtClean="0">
              <a:solidFill>
                <a:srgbClr val="003399"/>
              </a:solidFill>
            </a:endParaRPr>
          </a:p>
          <a:p>
            <a:pPr marL="0" indent="0">
              <a:buFontTx/>
              <a:buNone/>
            </a:pPr>
            <a:r>
              <a:rPr lang="en-US" sz="2700" b="1" i="1" smtClean="0">
                <a:solidFill>
                  <a:srgbClr val="003399"/>
                </a:solidFill>
              </a:rPr>
              <a:t>That is a challenging goal, and not always met.</a:t>
            </a:r>
            <a:r>
              <a:rPr lang="en-US" sz="2700" i="1" smtClean="0">
                <a:solidFill>
                  <a:srgbClr val="003399"/>
                </a:solidFill>
              </a:rPr>
              <a:t> </a:t>
            </a:r>
          </a:p>
          <a:p>
            <a:pPr marL="0" indent="0"/>
            <a:endParaRPr lang="en-US" sz="2700" i="1" smtClean="0">
              <a:solidFill>
                <a:srgbClr val="003399"/>
              </a:solidFill>
            </a:endParaRPr>
          </a:p>
        </p:txBody>
      </p:sp>
      <p:sp>
        <p:nvSpPr>
          <p:cNvPr id="18436"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51554BE0-502D-450A-97A2-BD332ABB0BE5}" type="slidenum">
              <a:rPr lang="en-US"/>
              <a:pPr/>
              <a:t>5</a:t>
            </a:fld>
            <a:endParaRPr lang="en-US"/>
          </a:p>
        </p:txBody>
      </p:sp>
      <p:sp>
        <p:nvSpPr>
          <p:cNvPr id="18437"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Rectangle 5"/>
          <p:cNvSpPr>
            <a:spLocks noGrp="1" noChangeArrowheads="1"/>
          </p:cNvSpPr>
          <p:nvPr>
            <p:ph type="title"/>
          </p:nvPr>
        </p:nvSpPr>
        <p:spPr>
          <a:xfrm>
            <a:off x="0" y="228600"/>
            <a:ext cx="8382000" cy="1143000"/>
          </a:xfrm>
        </p:spPr>
        <p:txBody>
          <a:bodyPr/>
          <a:lstStyle/>
          <a:p>
            <a:pPr fontAlgn="auto">
              <a:spcAft>
                <a:spcPts val="0"/>
              </a:spcAft>
              <a:defRPr/>
            </a:pPr>
            <a:r>
              <a:rPr lang="en-CA" b="1"/>
              <a:t>ISO 9001:2008 		Interpretations		</a:t>
            </a:r>
          </a:p>
        </p:txBody>
      </p:sp>
      <p:sp>
        <p:nvSpPr>
          <p:cNvPr id="19459" name="Rectangle 3"/>
          <p:cNvSpPr>
            <a:spLocks noGrp="1" noChangeArrowheads="1"/>
          </p:cNvSpPr>
          <p:nvPr>
            <p:ph sz="quarter" idx="1"/>
          </p:nvPr>
        </p:nvSpPr>
        <p:spPr>
          <a:xfrm>
            <a:off x="457200" y="1371600"/>
            <a:ext cx="8093075" cy="4926013"/>
          </a:xfrm>
        </p:spPr>
        <p:txBody>
          <a:bodyPr/>
          <a:lstStyle/>
          <a:p>
            <a:pPr marL="0" indent="0">
              <a:buFontTx/>
              <a:buNone/>
            </a:pPr>
            <a:r>
              <a:rPr lang="en-US" sz="2700" b="1" smtClean="0"/>
              <a:t>When there are questions on interpretation, a request can be made to the committee for an official interpretation.</a:t>
            </a:r>
            <a:r>
              <a:rPr lang="en-US" sz="2700" smtClean="0"/>
              <a:t> </a:t>
            </a:r>
          </a:p>
          <a:p>
            <a:pPr marL="0" indent="0">
              <a:buFontTx/>
              <a:buNone/>
            </a:pPr>
            <a:endParaRPr lang="en-US" sz="2700" smtClean="0"/>
          </a:p>
          <a:p>
            <a:pPr marL="796925" lvl="1"/>
            <a:r>
              <a:rPr lang="en-US" sz="2700" smtClean="0"/>
              <a:t>You can see these requests and the official interpretations at </a:t>
            </a:r>
            <a:r>
              <a:rPr lang="en-US" sz="2700" b="1" u="sng" smtClean="0">
                <a:solidFill>
                  <a:srgbClr val="003399"/>
                </a:solidFill>
                <a:hlinkClick r:id="rId2"/>
              </a:rPr>
              <a:t>www.isoc</a:t>
            </a:r>
            <a:r>
              <a:rPr lang="en-US" sz="2700" b="1" smtClean="0">
                <a:solidFill>
                  <a:srgbClr val="003399"/>
                </a:solidFill>
                <a:hlinkClick r:id="rId2"/>
              </a:rPr>
              <a:t>onsultantsdelhi.com</a:t>
            </a:r>
          </a:p>
          <a:p>
            <a:pPr marL="0" indent="0">
              <a:buFont typeface="Wingdings" pitchFamily="2" charset="2"/>
              <a:buNone/>
            </a:pPr>
            <a:endParaRPr lang="en-CA" smtClean="0"/>
          </a:p>
          <a:p>
            <a:pPr marL="0" indent="0"/>
            <a:endParaRPr lang="en-US" smtClean="0"/>
          </a:p>
        </p:txBody>
      </p:sp>
      <p:sp>
        <p:nvSpPr>
          <p:cNvPr id="19460"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F2DDE7A9-CA2C-4ECC-AE07-E71765A8D21C}" type="slidenum">
              <a:rPr lang="en-US"/>
              <a:pPr/>
              <a:t>6</a:t>
            </a:fld>
            <a:endParaRPr lang="en-US"/>
          </a:p>
        </p:txBody>
      </p:sp>
      <p:sp>
        <p:nvSpPr>
          <p:cNvPr id="19461"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0"/>
            <a:ext cx="7467600" cy="1143000"/>
          </a:xfrm>
        </p:spPr>
        <p:txBody>
          <a:bodyPr/>
          <a:lstStyle/>
          <a:p>
            <a:pPr fontAlgn="auto">
              <a:spcAft>
                <a:spcPts val="0"/>
              </a:spcAft>
              <a:defRPr/>
            </a:pPr>
            <a:r>
              <a:rPr lang="en-CA" sz="2700" dirty="0"/>
              <a:t>ISO 9001:2008				Changes</a:t>
            </a:r>
          </a:p>
        </p:txBody>
      </p:sp>
      <p:sp>
        <p:nvSpPr>
          <p:cNvPr id="20483" name="Rectangle 3"/>
          <p:cNvSpPr>
            <a:spLocks noGrp="1" noChangeArrowheads="1"/>
          </p:cNvSpPr>
          <p:nvPr>
            <p:ph sz="quarter" idx="1"/>
          </p:nvPr>
        </p:nvSpPr>
        <p:spPr>
          <a:xfrm>
            <a:off x="609600" y="1066800"/>
            <a:ext cx="8001000" cy="5257800"/>
          </a:xfrm>
        </p:spPr>
        <p:txBody>
          <a:bodyPr/>
          <a:lstStyle/>
          <a:p>
            <a:pPr marL="0" indent="0">
              <a:buFontTx/>
              <a:buNone/>
            </a:pPr>
            <a:r>
              <a:rPr lang="en-US" sz="2300" b="1" smtClean="0"/>
              <a:t>The 2008 amendment addresses some of these interpretation issues, as well as compatibility with other standards, and clarification of requirements.</a:t>
            </a:r>
          </a:p>
          <a:p>
            <a:pPr marL="0" indent="0">
              <a:buFontTx/>
              <a:buNone/>
            </a:pPr>
            <a:endParaRPr lang="en-US" sz="1200" b="1" smtClean="0"/>
          </a:p>
          <a:p>
            <a:pPr lvl="1"/>
            <a:r>
              <a:rPr lang="en-US" sz="2400" smtClean="0"/>
              <a:t>For example, the requirement on appointing a management representative has been reworded to clarify that it must be a member of the organization's management. </a:t>
            </a:r>
          </a:p>
          <a:p>
            <a:pPr lvl="2"/>
            <a:r>
              <a:rPr lang="en-US" smtClean="0">
                <a:solidFill>
                  <a:srgbClr val="003399"/>
                </a:solidFill>
              </a:rPr>
              <a:t>The word "organization" has been added as a clarification. </a:t>
            </a:r>
            <a:endParaRPr lang="en-US" sz="1400" smtClean="0">
              <a:solidFill>
                <a:srgbClr val="003399"/>
              </a:solidFill>
            </a:endParaRPr>
          </a:p>
          <a:p>
            <a:pPr lvl="2"/>
            <a:r>
              <a:rPr lang="en-US" smtClean="0">
                <a:solidFill>
                  <a:srgbClr val="003399"/>
                </a:solidFill>
              </a:rPr>
              <a:t>It has not changed the requirement, which was stated as "member of management".</a:t>
            </a:r>
            <a:endParaRPr lang="en-CA" sz="1700" b="1" smtClean="0"/>
          </a:p>
        </p:txBody>
      </p:sp>
      <p:sp>
        <p:nvSpPr>
          <p:cNvPr id="20484"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E8574B3-090F-4668-B9FF-D8230D78C259}" type="slidenum">
              <a:rPr lang="en-US"/>
              <a:pPr/>
              <a:t>7</a:t>
            </a:fld>
            <a:endParaRPr lang="en-US"/>
          </a:p>
        </p:txBody>
      </p:sp>
      <p:sp>
        <p:nvSpPr>
          <p:cNvPr id="20485"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fontAlgn="auto">
              <a:spcAft>
                <a:spcPts val="0"/>
              </a:spcAft>
              <a:defRPr/>
            </a:pPr>
            <a:r>
              <a:rPr lang="en-CA" sz="2700"/>
              <a:t>ISO 9001:2008				 Changes</a:t>
            </a:r>
          </a:p>
        </p:txBody>
      </p:sp>
      <p:sp>
        <p:nvSpPr>
          <p:cNvPr id="21507" name="Rectangle 3"/>
          <p:cNvSpPr>
            <a:spLocks noGrp="1" noChangeArrowheads="1"/>
          </p:cNvSpPr>
          <p:nvPr>
            <p:ph sz="quarter" idx="1"/>
          </p:nvPr>
        </p:nvSpPr>
        <p:spPr>
          <a:xfrm>
            <a:off x="566738" y="1524000"/>
            <a:ext cx="8272462" cy="4495800"/>
          </a:xfrm>
        </p:spPr>
        <p:txBody>
          <a:bodyPr/>
          <a:lstStyle/>
          <a:p>
            <a:pPr lvl="1"/>
            <a:r>
              <a:rPr lang="en-US" sz="2400" smtClean="0"/>
              <a:t>Another example is the change to address confusion between the use of the terms monitoring equipment and measuring devices. </a:t>
            </a:r>
          </a:p>
          <a:p>
            <a:pPr lvl="1"/>
            <a:endParaRPr lang="en-US" sz="2400" smtClean="0"/>
          </a:p>
          <a:p>
            <a:pPr lvl="2"/>
            <a:r>
              <a:rPr lang="en-US" smtClean="0">
                <a:solidFill>
                  <a:srgbClr val="003399"/>
                </a:solidFill>
              </a:rPr>
              <a:t>The word "devices" has been replaced with "equipment".</a:t>
            </a:r>
          </a:p>
          <a:p>
            <a:pPr lvl="2"/>
            <a:endParaRPr lang="en-US" smtClean="0">
              <a:solidFill>
                <a:srgbClr val="003399"/>
              </a:solidFill>
            </a:endParaRPr>
          </a:p>
          <a:p>
            <a:pPr lvl="2"/>
            <a:r>
              <a:rPr lang="en-US" smtClean="0">
                <a:solidFill>
                  <a:srgbClr val="003399"/>
                </a:solidFill>
              </a:rPr>
              <a:t>Clause 7.6 is now "Control of monitoring and measuring equipment". </a:t>
            </a:r>
          </a:p>
          <a:p>
            <a:pPr lvl="2"/>
            <a:endParaRPr lang="en-CA" smtClean="0">
              <a:solidFill>
                <a:srgbClr val="003399"/>
              </a:solidFill>
            </a:endParaRPr>
          </a:p>
          <a:p>
            <a:pPr marL="0" indent="0"/>
            <a:endParaRPr lang="en-CA" sz="2700" smtClean="0">
              <a:solidFill>
                <a:srgbClr val="003399"/>
              </a:solidFill>
            </a:endParaRPr>
          </a:p>
        </p:txBody>
      </p:sp>
      <p:sp>
        <p:nvSpPr>
          <p:cNvPr id="21508"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91800D61-B8DB-4814-954A-10EE0DEE69F9}" type="slidenum">
              <a:rPr lang="en-US"/>
              <a:pPr/>
              <a:t>8</a:t>
            </a:fld>
            <a:endParaRPr lang="en-US"/>
          </a:p>
        </p:txBody>
      </p:sp>
      <p:sp>
        <p:nvSpPr>
          <p:cNvPr id="21509"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1000" y="0"/>
            <a:ext cx="7467600" cy="1143000"/>
          </a:xfrm>
        </p:spPr>
        <p:txBody>
          <a:bodyPr/>
          <a:lstStyle/>
          <a:p>
            <a:pPr fontAlgn="auto">
              <a:spcAft>
                <a:spcPts val="0"/>
              </a:spcAft>
              <a:defRPr/>
            </a:pPr>
            <a:r>
              <a:rPr lang="en-CA" sz="2700" dirty="0"/>
              <a:t>ISO 9001:2008				 Changes</a:t>
            </a:r>
          </a:p>
        </p:txBody>
      </p:sp>
      <p:sp>
        <p:nvSpPr>
          <p:cNvPr id="22531" name="Rectangle 3"/>
          <p:cNvSpPr>
            <a:spLocks noGrp="1" noChangeArrowheads="1"/>
          </p:cNvSpPr>
          <p:nvPr>
            <p:ph sz="quarter" idx="1"/>
          </p:nvPr>
        </p:nvSpPr>
        <p:spPr>
          <a:xfrm>
            <a:off x="566738" y="990600"/>
            <a:ext cx="8424862" cy="5715000"/>
          </a:xfrm>
        </p:spPr>
        <p:txBody>
          <a:bodyPr/>
          <a:lstStyle/>
          <a:p>
            <a:pPr marL="0" indent="0">
              <a:buFontTx/>
              <a:buNone/>
            </a:pPr>
            <a:r>
              <a:rPr lang="en-US" sz="2700" b="1" smtClean="0"/>
              <a:t>Other changes include the rewording of requirements for records and documents in several places to make it more clear where these are required.</a:t>
            </a:r>
          </a:p>
          <a:p>
            <a:pPr marL="0" indent="0"/>
            <a:endParaRPr lang="en-US" sz="1400" b="1" smtClean="0"/>
          </a:p>
          <a:p>
            <a:pPr lvl="1"/>
            <a:r>
              <a:rPr lang="en-US" sz="2300" smtClean="0"/>
              <a:t>In clause 4.2 Documentation Requirements "including records" has been added to the requirement for "documents, including records, determined by the organization to be necessary...". </a:t>
            </a:r>
          </a:p>
          <a:p>
            <a:pPr lvl="1"/>
            <a:endParaRPr lang="en-US" sz="1200" smtClean="0"/>
          </a:p>
          <a:p>
            <a:pPr lvl="2"/>
            <a:r>
              <a:rPr lang="en-US" sz="1900" smtClean="0">
                <a:solidFill>
                  <a:srgbClr val="003399"/>
                </a:solidFill>
              </a:rPr>
              <a:t>This clarifies that not only must the records specifically required by the standard be maintained, but records that you identify as necessary to ensure effective planning, operation and control are also required.</a:t>
            </a:r>
            <a:endParaRPr lang="en-CA" sz="1900" smtClean="0">
              <a:solidFill>
                <a:srgbClr val="003399"/>
              </a:solidFill>
            </a:endParaRPr>
          </a:p>
          <a:p>
            <a:pPr lvl="3"/>
            <a:endParaRPr lang="en-US" sz="1900" smtClean="0">
              <a:solidFill>
                <a:srgbClr val="003399"/>
              </a:solidFill>
            </a:endParaRPr>
          </a:p>
        </p:txBody>
      </p:sp>
      <p:sp>
        <p:nvSpPr>
          <p:cNvPr id="22532"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2F9A40B0-7C50-40B7-81EE-C04FB596E883}" type="slidenum">
              <a:rPr lang="en-US"/>
              <a:pPr/>
              <a:t>9</a:t>
            </a:fld>
            <a:endParaRPr lang="en-US"/>
          </a:p>
        </p:txBody>
      </p:sp>
      <p:sp>
        <p:nvSpPr>
          <p:cNvPr id="22533" name="Footer Placeholder 6"/>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n-US"/>
              <a:t>Contact ISO 9001 2008 Certificate Consultants in India Mumbai Delhi Haryana Uttranchal Chandigarh Tamil Nadu Bihar Jammu and Kashmir Westbagol</a:t>
            </a: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559</TotalTime>
  <Words>1964</Words>
  <Application>Microsoft PowerPoint</Application>
  <PresentationFormat>On-screen Show (4:3)</PresentationFormat>
  <Paragraphs>219</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Century Schoolbook</vt:lpstr>
      <vt:lpstr>Wingdings</vt:lpstr>
      <vt:lpstr>Wingdings 2</vt:lpstr>
      <vt:lpstr>Arial Black</vt:lpstr>
      <vt:lpstr>Custom Design</vt:lpstr>
      <vt:lpstr>Oriel</vt:lpstr>
      <vt:lpstr>ISO 9001:2008</vt:lpstr>
      <vt:lpstr>ISO 9001:2008    Overview  </vt:lpstr>
      <vt:lpstr>Slide 3</vt:lpstr>
      <vt:lpstr>ISO 9001:2008    Overview  </vt:lpstr>
      <vt:lpstr>ISO 9001:2008    Overview  </vt:lpstr>
      <vt:lpstr>ISO 9001:2008   Interpretations  </vt:lpstr>
      <vt:lpstr>ISO 9001:2008    Changes</vt:lpstr>
      <vt:lpstr>ISO 9001:2008     Changes</vt:lpstr>
      <vt:lpstr>ISO 9001:2008     Changes</vt:lpstr>
      <vt:lpstr>ISO 9001:2008     Changes</vt:lpstr>
      <vt:lpstr>ISO 9001:2008     Changes</vt:lpstr>
      <vt:lpstr>ISO 9001:2008    FAQ’s</vt:lpstr>
      <vt:lpstr>ISO 9001:2008     FAQ’s</vt:lpstr>
      <vt:lpstr>ISO 9001:2008     FAQ’s</vt:lpstr>
      <vt:lpstr>ISO 9001:2008     FAQ’s</vt:lpstr>
      <vt:lpstr>ISO 9001:2008   More FAQs</vt:lpstr>
      <vt:lpstr>ISO 9001:2008   More FAQs</vt:lpstr>
      <vt:lpstr>ISO 9001:2008   More FAQs</vt:lpstr>
      <vt:lpstr>ISO 9001:2008   More FAQs</vt:lpstr>
      <vt:lpstr>ISO 9001:2008  More Information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sandeep</cp:lastModifiedBy>
  <cp:revision>26</cp:revision>
  <cp:lastPrinted>1601-01-01T00:00:00Z</cp:lastPrinted>
  <dcterms:created xsi:type="dcterms:W3CDTF">1601-01-01T00:00:00Z</dcterms:created>
  <dcterms:modified xsi:type="dcterms:W3CDTF">2009-07-05T12:41:27Z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